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2" y="-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5/7/2021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‹N›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0062" y="609092"/>
            <a:ext cx="5179695" cy="1220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0062" y="1761489"/>
            <a:ext cx="5695315" cy="4687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16939" y="6440008"/>
            <a:ext cx="1195705" cy="1974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78464" y="6440008"/>
            <a:ext cx="209550" cy="1974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‹N›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38188" y="4251959"/>
            <a:ext cx="5353811" cy="26060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18888" y="0"/>
            <a:ext cx="7373111" cy="4251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9469120" cy="6858000"/>
          </a:xfrm>
          <a:custGeom>
            <a:avLst/>
            <a:gdLst/>
            <a:ahLst/>
            <a:cxnLst/>
            <a:rect l="l" t="t" r="r" b="b"/>
            <a:pathLst>
              <a:path w="9469120" h="6858000">
                <a:moveTo>
                  <a:pt x="6292215" y="0"/>
                </a:moveTo>
                <a:lnTo>
                  <a:pt x="0" y="0"/>
                </a:lnTo>
                <a:lnTo>
                  <a:pt x="0" y="6857437"/>
                </a:lnTo>
                <a:lnTo>
                  <a:pt x="2044445" y="6857437"/>
                </a:lnTo>
                <a:lnTo>
                  <a:pt x="2044064" y="6857999"/>
                </a:lnTo>
                <a:lnTo>
                  <a:pt x="9468612" y="6857999"/>
                </a:lnTo>
                <a:lnTo>
                  <a:pt x="6292215" y="0"/>
                </a:lnTo>
                <a:close/>
              </a:path>
            </a:pathLst>
          </a:custGeom>
          <a:solidFill>
            <a:srgbClr val="252525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8079105" cy="6858000"/>
          </a:xfrm>
          <a:custGeom>
            <a:avLst/>
            <a:gdLst/>
            <a:ahLst/>
            <a:cxnLst/>
            <a:rect l="l" t="t" r="r" b="b"/>
            <a:pathLst>
              <a:path w="8079105" h="6858000">
                <a:moveTo>
                  <a:pt x="4902073" y="0"/>
                </a:moveTo>
                <a:lnTo>
                  <a:pt x="0" y="0"/>
                </a:lnTo>
                <a:lnTo>
                  <a:pt x="0" y="6857437"/>
                </a:lnTo>
                <a:lnTo>
                  <a:pt x="653808" y="6857437"/>
                </a:lnTo>
                <a:lnTo>
                  <a:pt x="653554" y="6857999"/>
                </a:lnTo>
                <a:lnTo>
                  <a:pt x="8078724" y="6857999"/>
                </a:lnTo>
                <a:lnTo>
                  <a:pt x="4902073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85215" y="1941321"/>
            <a:ext cx="4792345" cy="1589405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12700" marR="5080">
              <a:lnSpc>
                <a:spcPts val="5830"/>
              </a:lnSpc>
              <a:spcBef>
                <a:spcPts val="835"/>
              </a:spcBef>
            </a:pPr>
            <a:r>
              <a:rPr sz="5400" dirty="0">
                <a:solidFill>
                  <a:srgbClr val="FFFFFF"/>
                </a:solidFill>
              </a:rPr>
              <a:t>Appren</a:t>
            </a:r>
            <a:r>
              <a:rPr sz="5400" spc="-15" dirty="0">
                <a:solidFill>
                  <a:srgbClr val="FFFFFF"/>
                </a:solidFill>
              </a:rPr>
              <a:t>d</a:t>
            </a:r>
            <a:r>
              <a:rPr sz="5400" spc="-5" dirty="0">
                <a:solidFill>
                  <a:srgbClr val="FFFFFF"/>
                </a:solidFill>
              </a:rPr>
              <a:t>istato  </a:t>
            </a:r>
            <a:r>
              <a:rPr sz="5400" dirty="0">
                <a:solidFill>
                  <a:srgbClr val="FFFFFF"/>
                </a:solidFill>
              </a:rPr>
              <a:t>nord -</a:t>
            </a:r>
            <a:r>
              <a:rPr sz="5400" spc="-35" dirty="0">
                <a:solidFill>
                  <a:srgbClr val="FFFFFF"/>
                </a:solidFill>
              </a:rPr>
              <a:t> </a:t>
            </a:r>
            <a:r>
              <a:rPr sz="5400" dirty="0">
                <a:solidFill>
                  <a:srgbClr val="FFFFFF"/>
                </a:solidFill>
              </a:rPr>
              <a:t>est</a:t>
            </a:r>
            <a:endParaRPr sz="5400"/>
          </a:p>
        </p:txBody>
      </p:sp>
      <p:sp>
        <p:nvSpPr>
          <p:cNvPr id="7" name="object 7"/>
          <p:cNvSpPr txBox="1"/>
          <p:nvPr/>
        </p:nvSpPr>
        <p:spPr>
          <a:xfrm>
            <a:off x="730402" y="1506474"/>
            <a:ext cx="13493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PROGETTO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5844" y="4153675"/>
            <a:ext cx="3863975" cy="18497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18795">
              <a:lnSpc>
                <a:spcPct val="124600"/>
              </a:lnSpc>
              <a:spcBef>
                <a:spcPts val="95"/>
              </a:spcBef>
            </a:pPr>
            <a:r>
              <a:rPr sz="2400" spc="-10" dirty="0">
                <a:solidFill>
                  <a:srgbClr val="FFFFFF"/>
                </a:solidFill>
                <a:latin typeface="Century Gothic"/>
                <a:cs typeface="Century Gothic"/>
              </a:rPr>
              <a:t>IIS 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Pacinotti – </a:t>
            </a:r>
            <a:r>
              <a:rPr sz="2400" spc="-5" dirty="0">
                <a:solidFill>
                  <a:srgbClr val="FFFFFF"/>
                </a:solidFill>
                <a:latin typeface="Century Gothic"/>
                <a:cs typeface="Century Gothic"/>
              </a:rPr>
              <a:t>Mestre  </a:t>
            </a:r>
            <a:r>
              <a:rPr sz="2400" spc="-10" dirty="0">
                <a:solidFill>
                  <a:srgbClr val="FFFFFF"/>
                </a:solidFill>
                <a:latin typeface="Century Gothic"/>
                <a:cs typeface="Century Gothic"/>
              </a:rPr>
              <a:t>IIS 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Levi / </a:t>
            </a:r>
            <a:r>
              <a:rPr sz="2400" spc="-5" dirty="0">
                <a:solidFill>
                  <a:srgbClr val="FFFFFF"/>
                </a:solidFill>
                <a:latin typeface="Century Gothic"/>
                <a:cs typeface="Century Gothic"/>
              </a:rPr>
              <a:t>Ponti 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–</a:t>
            </a:r>
            <a:r>
              <a:rPr sz="2400" spc="-4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Mirano</a:t>
            </a:r>
            <a:endParaRPr sz="2400">
              <a:latin typeface="Century Gothic"/>
              <a:cs typeface="Century Gothic"/>
            </a:endParaRPr>
          </a:p>
          <a:p>
            <a:pPr marL="12700" marR="5080">
              <a:lnSpc>
                <a:spcPts val="3600"/>
              </a:lnSpc>
              <a:spcBef>
                <a:spcPts val="229"/>
              </a:spcBef>
            </a:pPr>
            <a:r>
              <a:rPr sz="2400" spc="-10" dirty="0">
                <a:solidFill>
                  <a:srgbClr val="FFFFFF"/>
                </a:solidFill>
                <a:latin typeface="Century Gothic"/>
                <a:cs typeface="Century Gothic"/>
              </a:rPr>
              <a:t>IIS </a:t>
            </a:r>
            <a:r>
              <a:rPr sz="2400" spc="-5" dirty="0">
                <a:solidFill>
                  <a:srgbClr val="FFFFFF"/>
                </a:solidFill>
                <a:latin typeface="Century Gothic"/>
                <a:cs typeface="Century Gothic"/>
              </a:rPr>
              <a:t>Masotto 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– Noventa</a:t>
            </a:r>
            <a:r>
              <a:rPr sz="2400" spc="-6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Vic.  </a:t>
            </a:r>
            <a:r>
              <a:rPr sz="2400" spc="-10" dirty="0">
                <a:solidFill>
                  <a:srgbClr val="FFFFFF"/>
                </a:solidFill>
                <a:latin typeface="Century Gothic"/>
                <a:cs typeface="Century Gothic"/>
              </a:rPr>
              <a:t>IS 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Giorgi / Fermi -</a:t>
            </a:r>
            <a:r>
              <a:rPr sz="2400" spc="-6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Treviso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5071" y="56388"/>
            <a:ext cx="4682490" cy="1009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5836" y="179273"/>
            <a:ext cx="411226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006FC0"/>
                </a:solidFill>
              </a:rPr>
              <a:t>operativamente…</a:t>
            </a:r>
            <a:endParaRPr sz="3600"/>
          </a:p>
        </p:txBody>
      </p:sp>
      <p:sp>
        <p:nvSpPr>
          <p:cNvPr id="4" name="object 4"/>
          <p:cNvSpPr/>
          <p:nvPr/>
        </p:nvSpPr>
        <p:spPr>
          <a:xfrm>
            <a:off x="225552" y="2886455"/>
            <a:ext cx="3721735" cy="1807845"/>
          </a:xfrm>
          <a:custGeom>
            <a:avLst/>
            <a:gdLst/>
            <a:ahLst/>
            <a:cxnLst/>
            <a:rect l="l" t="t" r="r" b="b"/>
            <a:pathLst>
              <a:path w="3721735" h="1807845">
                <a:moveTo>
                  <a:pt x="3540887" y="0"/>
                </a:moveTo>
                <a:lnTo>
                  <a:pt x="180746" y="0"/>
                </a:lnTo>
                <a:lnTo>
                  <a:pt x="132697" y="6454"/>
                </a:lnTo>
                <a:lnTo>
                  <a:pt x="89520" y="24670"/>
                </a:lnTo>
                <a:lnTo>
                  <a:pt x="52939" y="52927"/>
                </a:lnTo>
                <a:lnTo>
                  <a:pt x="24677" y="89502"/>
                </a:lnTo>
                <a:lnTo>
                  <a:pt x="6456" y="132673"/>
                </a:lnTo>
                <a:lnTo>
                  <a:pt x="0" y="180721"/>
                </a:lnTo>
                <a:lnTo>
                  <a:pt x="0" y="1626743"/>
                </a:lnTo>
                <a:lnTo>
                  <a:pt x="6456" y="1674790"/>
                </a:lnTo>
                <a:lnTo>
                  <a:pt x="24677" y="1717961"/>
                </a:lnTo>
                <a:lnTo>
                  <a:pt x="52939" y="1754536"/>
                </a:lnTo>
                <a:lnTo>
                  <a:pt x="89520" y="1782793"/>
                </a:lnTo>
                <a:lnTo>
                  <a:pt x="132697" y="1801009"/>
                </a:lnTo>
                <a:lnTo>
                  <a:pt x="180746" y="1807464"/>
                </a:lnTo>
                <a:lnTo>
                  <a:pt x="3540887" y="1807464"/>
                </a:lnTo>
                <a:lnTo>
                  <a:pt x="3588934" y="1801009"/>
                </a:lnTo>
                <a:lnTo>
                  <a:pt x="3632105" y="1782793"/>
                </a:lnTo>
                <a:lnTo>
                  <a:pt x="3668680" y="1754536"/>
                </a:lnTo>
                <a:lnTo>
                  <a:pt x="3696937" y="1717961"/>
                </a:lnTo>
                <a:lnTo>
                  <a:pt x="3715153" y="1674790"/>
                </a:lnTo>
                <a:lnTo>
                  <a:pt x="3721608" y="1626743"/>
                </a:lnTo>
                <a:lnTo>
                  <a:pt x="3721608" y="180721"/>
                </a:lnTo>
                <a:lnTo>
                  <a:pt x="3715153" y="132673"/>
                </a:lnTo>
                <a:lnTo>
                  <a:pt x="3696937" y="89502"/>
                </a:lnTo>
                <a:lnTo>
                  <a:pt x="3668680" y="52927"/>
                </a:lnTo>
                <a:lnTo>
                  <a:pt x="3632105" y="24670"/>
                </a:lnTo>
                <a:lnTo>
                  <a:pt x="3588934" y="6454"/>
                </a:lnTo>
                <a:lnTo>
                  <a:pt x="3540887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5552" y="2886455"/>
            <a:ext cx="3721735" cy="1807845"/>
          </a:xfrm>
          <a:custGeom>
            <a:avLst/>
            <a:gdLst/>
            <a:ahLst/>
            <a:cxnLst/>
            <a:rect l="l" t="t" r="r" b="b"/>
            <a:pathLst>
              <a:path w="3721735" h="1807845">
                <a:moveTo>
                  <a:pt x="0" y="180721"/>
                </a:moveTo>
                <a:lnTo>
                  <a:pt x="6456" y="132673"/>
                </a:lnTo>
                <a:lnTo>
                  <a:pt x="24677" y="89502"/>
                </a:lnTo>
                <a:lnTo>
                  <a:pt x="52939" y="52927"/>
                </a:lnTo>
                <a:lnTo>
                  <a:pt x="89520" y="24670"/>
                </a:lnTo>
                <a:lnTo>
                  <a:pt x="132697" y="6454"/>
                </a:lnTo>
                <a:lnTo>
                  <a:pt x="180746" y="0"/>
                </a:lnTo>
                <a:lnTo>
                  <a:pt x="3540887" y="0"/>
                </a:lnTo>
                <a:lnTo>
                  <a:pt x="3588934" y="6454"/>
                </a:lnTo>
                <a:lnTo>
                  <a:pt x="3632105" y="24670"/>
                </a:lnTo>
                <a:lnTo>
                  <a:pt x="3668680" y="52927"/>
                </a:lnTo>
                <a:lnTo>
                  <a:pt x="3696937" y="89502"/>
                </a:lnTo>
                <a:lnTo>
                  <a:pt x="3715153" y="132673"/>
                </a:lnTo>
                <a:lnTo>
                  <a:pt x="3721608" y="180721"/>
                </a:lnTo>
                <a:lnTo>
                  <a:pt x="3721608" y="1626743"/>
                </a:lnTo>
                <a:lnTo>
                  <a:pt x="3715153" y="1674790"/>
                </a:lnTo>
                <a:lnTo>
                  <a:pt x="3696937" y="1717961"/>
                </a:lnTo>
                <a:lnTo>
                  <a:pt x="3668680" y="1754536"/>
                </a:lnTo>
                <a:lnTo>
                  <a:pt x="3632105" y="1782793"/>
                </a:lnTo>
                <a:lnTo>
                  <a:pt x="3588934" y="1801009"/>
                </a:lnTo>
                <a:lnTo>
                  <a:pt x="3540887" y="1807464"/>
                </a:lnTo>
                <a:lnTo>
                  <a:pt x="180746" y="1807464"/>
                </a:lnTo>
                <a:lnTo>
                  <a:pt x="132697" y="1801009"/>
                </a:lnTo>
                <a:lnTo>
                  <a:pt x="89520" y="1782793"/>
                </a:lnTo>
                <a:lnTo>
                  <a:pt x="52939" y="1754536"/>
                </a:lnTo>
                <a:lnTo>
                  <a:pt x="24677" y="1717961"/>
                </a:lnTo>
                <a:lnTo>
                  <a:pt x="6456" y="1674790"/>
                </a:lnTo>
                <a:lnTo>
                  <a:pt x="0" y="1626743"/>
                </a:lnTo>
                <a:lnTo>
                  <a:pt x="0" y="180721"/>
                </a:lnTo>
                <a:close/>
              </a:path>
            </a:pathLst>
          </a:custGeom>
          <a:ln w="6096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47700" y="4594859"/>
            <a:ext cx="5156200" cy="15608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78053" y="2998977"/>
            <a:ext cx="3604895" cy="2522220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299085" marR="1214755" indent="-287020">
              <a:lnSpc>
                <a:spcPts val="3100"/>
              </a:lnSpc>
              <a:spcBef>
                <a:spcPts val="415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Collegio</a:t>
            </a:r>
            <a:r>
              <a:rPr sz="2800" spc="-55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dei  Docenti</a:t>
            </a:r>
            <a:endParaRPr sz="2800">
              <a:latin typeface="Century Gothic"/>
              <a:cs typeface="Century Gothic"/>
            </a:endParaRPr>
          </a:p>
          <a:p>
            <a:pPr marL="299085" marR="1322070" indent="-287020">
              <a:lnSpc>
                <a:spcPts val="3080"/>
              </a:lnSpc>
              <a:spcBef>
                <a:spcPts val="509"/>
              </a:spcBef>
              <a:buChar char="•"/>
              <a:tabLst>
                <a:tab pos="299720" algn="l"/>
              </a:tabLst>
            </a:pPr>
            <a:r>
              <a:rPr sz="2800" dirty="0">
                <a:latin typeface="Century Gothic"/>
                <a:cs typeface="Century Gothic"/>
              </a:rPr>
              <a:t>Consiglio</a:t>
            </a:r>
            <a:r>
              <a:rPr sz="2800" spc="-10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di  </a:t>
            </a:r>
            <a:r>
              <a:rPr sz="2800" spc="-5" dirty="0">
                <a:latin typeface="Century Gothic"/>
                <a:cs typeface="Century Gothic"/>
              </a:rPr>
              <a:t>Istituto</a:t>
            </a:r>
            <a:endParaRPr sz="2800">
              <a:latin typeface="Century Gothic"/>
              <a:cs typeface="Century Gothic"/>
            </a:endParaRPr>
          </a:p>
          <a:p>
            <a:pPr marL="1331595" marR="5080" indent="-771525">
              <a:lnSpc>
                <a:spcPts val="3100"/>
              </a:lnSpc>
              <a:spcBef>
                <a:spcPts val="335"/>
              </a:spcBef>
            </a:pP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1</a:t>
            </a:r>
            <a:r>
              <a:rPr sz="2800" spc="-5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APPROVAZIONE  OO.</a:t>
            </a:r>
            <a:r>
              <a:rPr sz="2800" spc="-10" dirty="0">
                <a:solidFill>
                  <a:srgbClr val="FFFFFF"/>
                </a:solidFill>
                <a:latin typeface="Century Gothic"/>
                <a:cs typeface="Century Gothic"/>
              </a:rPr>
              <a:t> CC.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79976" y="2967227"/>
            <a:ext cx="3301365" cy="1805939"/>
          </a:xfrm>
          <a:custGeom>
            <a:avLst/>
            <a:gdLst/>
            <a:ahLst/>
            <a:cxnLst/>
            <a:rect l="l" t="t" r="r" b="b"/>
            <a:pathLst>
              <a:path w="3301365" h="1805939">
                <a:moveTo>
                  <a:pt x="3120390" y="0"/>
                </a:moveTo>
                <a:lnTo>
                  <a:pt x="180594" y="0"/>
                </a:lnTo>
                <a:lnTo>
                  <a:pt x="132600" y="6454"/>
                </a:lnTo>
                <a:lnTo>
                  <a:pt x="89464" y="24666"/>
                </a:lnTo>
                <a:lnTo>
                  <a:pt x="52911" y="52911"/>
                </a:lnTo>
                <a:lnTo>
                  <a:pt x="24666" y="89464"/>
                </a:lnTo>
                <a:lnTo>
                  <a:pt x="6454" y="132600"/>
                </a:lnTo>
                <a:lnTo>
                  <a:pt x="0" y="180594"/>
                </a:lnTo>
                <a:lnTo>
                  <a:pt x="0" y="1625346"/>
                </a:lnTo>
                <a:lnTo>
                  <a:pt x="6454" y="1673339"/>
                </a:lnTo>
                <a:lnTo>
                  <a:pt x="24666" y="1716475"/>
                </a:lnTo>
                <a:lnTo>
                  <a:pt x="52911" y="1753028"/>
                </a:lnTo>
                <a:lnTo>
                  <a:pt x="89464" y="1781273"/>
                </a:lnTo>
                <a:lnTo>
                  <a:pt x="132600" y="1799485"/>
                </a:lnTo>
                <a:lnTo>
                  <a:pt x="180594" y="1805940"/>
                </a:lnTo>
                <a:lnTo>
                  <a:pt x="3120390" y="1805940"/>
                </a:lnTo>
                <a:lnTo>
                  <a:pt x="3168383" y="1799485"/>
                </a:lnTo>
                <a:lnTo>
                  <a:pt x="3211519" y="1781273"/>
                </a:lnTo>
                <a:lnTo>
                  <a:pt x="3248072" y="1753028"/>
                </a:lnTo>
                <a:lnTo>
                  <a:pt x="3276317" y="1716475"/>
                </a:lnTo>
                <a:lnTo>
                  <a:pt x="3294529" y="1673339"/>
                </a:lnTo>
                <a:lnTo>
                  <a:pt x="3300983" y="1625346"/>
                </a:lnTo>
                <a:lnTo>
                  <a:pt x="3300983" y="180594"/>
                </a:lnTo>
                <a:lnTo>
                  <a:pt x="3294529" y="132600"/>
                </a:lnTo>
                <a:lnTo>
                  <a:pt x="3276317" y="89464"/>
                </a:lnTo>
                <a:lnTo>
                  <a:pt x="3248072" y="52911"/>
                </a:lnTo>
                <a:lnTo>
                  <a:pt x="3211519" y="24666"/>
                </a:lnTo>
                <a:lnTo>
                  <a:pt x="3168383" y="6454"/>
                </a:lnTo>
                <a:lnTo>
                  <a:pt x="3120390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79976" y="2967227"/>
            <a:ext cx="3301365" cy="1805939"/>
          </a:xfrm>
          <a:custGeom>
            <a:avLst/>
            <a:gdLst/>
            <a:ahLst/>
            <a:cxnLst/>
            <a:rect l="l" t="t" r="r" b="b"/>
            <a:pathLst>
              <a:path w="3301365" h="1805939">
                <a:moveTo>
                  <a:pt x="0" y="180594"/>
                </a:moveTo>
                <a:lnTo>
                  <a:pt x="6454" y="132600"/>
                </a:lnTo>
                <a:lnTo>
                  <a:pt x="24666" y="89464"/>
                </a:lnTo>
                <a:lnTo>
                  <a:pt x="52911" y="52911"/>
                </a:lnTo>
                <a:lnTo>
                  <a:pt x="89464" y="24666"/>
                </a:lnTo>
                <a:lnTo>
                  <a:pt x="132600" y="6454"/>
                </a:lnTo>
                <a:lnTo>
                  <a:pt x="180594" y="0"/>
                </a:lnTo>
                <a:lnTo>
                  <a:pt x="3120390" y="0"/>
                </a:lnTo>
                <a:lnTo>
                  <a:pt x="3168383" y="6454"/>
                </a:lnTo>
                <a:lnTo>
                  <a:pt x="3211519" y="24666"/>
                </a:lnTo>
                <a:lnTo>
                  <a:pt x="3248072" y="52911"/>
                </a:lnTo>
                <a:lnTo>
                  <a:pt x="3276317" y="89464"/>
                </a:lnTo>
                <a:lnTo>
                  <a:pt x="3294529" y="132600"/>
                </a:lnTo>
                <a:lnTo>
                  <a:pt x="3300983" y="180594"/>
                </a:lnTo>
                <a:lnTo>
                  <a:pt x="3300983" y="1625346"/>
                </a:lnTo>
                <a:lnTo>
                  <a:pt x="3294529" y="1673339"/>
                </a:lnTo>
                <a:lnTo>
                  <a:pt x="3276317" y="1716475"/>
                </a:lnTo>
                <a:lnTo>
                  <a:pt x="3248072" y="1753028"/>
                </a:lnTo>
                <a:lnTo>
                  <a:pt x="3211519" y="1781273"/>
                </a:lnTo>
                <a:lnTo>
                  <a:pt x="3168383" y="1799485"/>
                </a:lnTo>
                <a:lnTo>
                  <a:pt x="3120390" y="1805940"/>
                </a:lnTo>
                <a:lnTo>
                  <a:pt x="180594" y="1805940"/>
                </a:lnTo>
                <a:lnTo>
                  <a:pt x="132600" y="1799485"/>
                </a:lnTo>
                <a:lnTo>
                  <a:pt x="89464" y="1781273"/>
                </a:lnTo>
                <a:lnTo>
                  <a:pt x="52911" y="1753028"/>
                </a:lnTo>
                <a:lnTo>
                  <a:pt x="24666" y="1716475"/>
                </a:lnTo>
                <a:lnTo>
                  <a:pt x="6454" y="1673339"/>
                </a:lnTo>
                <a:lnTo>
                  <a:pt x="0" y="1625346"/>
                </a:lnTo>
                <a:lnTo>
                  <a:pt x="0" y="180594"/>
                </a:lnTo>
                <a:close/>
              </a:path>
            </a:pathLst>
          </a:custGeom>
          <a:ln w="6096">
            <a:solidFill>
              <a:srgbClr val="A4A4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71288" y="1792570"/>
            <a:ext cx="4662932" cy="171110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533138" y="2748152"/>
            <a:ext cx="3001010" cy="2020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5057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2</a:t>
            </a:r>
            <a:r>
              <a:rPr sz="2800" spc="-8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DIFFUSIONE</a:t>
            </a:r>
            <a:endParaRPr sz="2800">
              <a:latin typeface="Century Gothic"/>
              <a:cs typeface="Century Gothic"/>
            </a:endParaRPr>
          </a:p>
          <a:p>
            <a:pPr marL="299085" indent="-287020">
              <a:lnSpc>
                <a:spcPct val="100000"/>
              </a:lnSpc>
              <a:spcBef>
                <a:spcPts val="2295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Aziende</a:t>
            </a:r>
            <a:endParaRPr sz="2800">
              <a:latin typeface="Century Gothic"/>
              <a:cs typeface="Century Gothic"/>
            </a:endParaRPr>
          </a:p>
          <a:p>
            <a:pPr marL="299085" marR="931544" indent="-287020">
              <a:lnSpc>
                <a:spcPts val="3100"/>
              </a:lnSpc>
              <a:spcBef>
                <a:spcPts val="560"/>
              </a:spcBef>
              <a:buChar char="•"/>
              <a:tabLst>
                <a:tab pos="299720" algn="l"/>
              </a:tabLst>
            </a:pPr>
            <a:r>
              <a:rPr sz="2800" dirty="0">
                <a:latin typeface="Century Gothic"/>
                <a:cs typeface="Century Gothic"/>
              </a:rPr>
              <a:t>Famiglie</a:t>
            </a:r>
            <a:r>
              <a:rPr sz="2800" spc="-11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e  </a:t>
            </a:r>
            <a:r>
              <a:rPr sz="2800" spc="-10" dirty="0">
                <a:latin typeface="Century Gothic"/>
                <a:cs typeface="Century Gothic"/>
              </a:rPr>
              <a:t>studenti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65947" y="2892551"/>
            <a:ext cx="3543300" cy="1805939"/>
          </a:xfrm>
          <a:custGeom>
            <a:avLst/>
            <a:gdLst/>
            <a:ahLst/>
            <a:cxnLst/>
            <a:rect l="l" t="t" r="r" b="b"/>
            <a:pathLst>
              <a:path w="3543300" h="1805939">
                <a:moveTo>
                  <a:pt x="3362705" y="0"/>
                </a:moveTo>
                <a:lnTo>
                  <a:pt x="180594" y="0"/>
                </a:lnTo>
                <a:lnTo>
                  <a:pt x="132600" y="6454"/>
                </a:lnTo>
                <a:lnTo>
                  <a:pt x="89464" y="24666"/>
                </a:lnTo>
                <a:lnTo>
                  <a:pt x="52911" y="52911"/>
                </a:lnTo>
                <a:lnTo>
                  <a:pt x="24666" y="89464"/>
                </a:lnTo>
                <a:lnTo>
                  <a:pt x="6454" y="132600"/>
                </a:lnTo>
                <a:lnTo>
                  <a:pt x="0" y="180594"/>
                </a:lnTo>
                <a:lnTo>
                  <a:pt x="0" y="1625346"/>
                </a:lnTo>
                <a:lnTo>
                  <a:pt x="6454" y="1673339"/>
                </a:lnTo>
                <a:lnTo>
                  <a:pt x="24666" y="1716475"/>
                </a:lnTo>
                <a:lnTo>
                  <a:pt x="52911" y="1753028"/>
                </a:lnTo>
                <a:lnTo>
                  <a:pt x="89464" y="1781273"/>
                </a:lnTo>
                <a:lnTo>
                  <a:pt x="132600" y="1799485"/>
                </a:lnTo>
                <a:lnTo>
                  <a:pt x="180594" y="1805940"/>
                </a:lnTo>
                <a:lnTo>
                  <a:pt x="3362705" y="1805940"/>
                </a:lnTo>
                <a:lnTo>
                  <a:pt x="3410699" y="1799485"/>
                </a:lnTo>
                <a:lnTo>
                  <a:pt x="3453835" y="1781273"/>
                </a:lnTo>
                <a:lnTo>
                  <a:pt x="3490388" y="1753028"/>
                </a:lnTo>
                <a:lnTo>
                  <a:pt x="3518633" y="1716475"/>
                </a:lnTo>
                <a:lnTo>
                  <a:pt x="3536845" y="1673339"/>
                </a:lnTo>
                <a:lnTo>
                  <a:pt x="3543300" y="1625346"/>
                </a:lnTo>
                <a:lnTo>
                  <a:pt x="3543300" y="180594"/>
                </a:lnTo>
                <a:lnTo>
                  <a:pt x="3536845" y="132600"/>
                </a:lnTo>
                <a:lnTo>
                  <a:pt x="3518633" y="89464"/>
                </a:lnTo>
                <a:lnTo>
                  <a:pt x="3490388" y="52911"/>
                </a:lnTo>
                <a:lnTo>
                  <a:pt x="3453835" y="24666"/>
                </a:lnTo>
                <a:lnTo>
                  <a:pt x="3410699" y="6454"/>
                </a:lnTo>
                <a:lnTo>
                  <a:pt x="3362705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965947" y="2892551"/>
            <a:ext cx="3543300" cy="1805939"/>
          </a:xfrm>
          <a:custGeom>
            <a:avLst/>
            <a:gdLst/>
            <a:ahLst/>
            <a:cxnLst/>
            <a:rect l="l" t="t" r="r" b="b"/>
            <a:pathLst>
              <a:path w="3543300" h="1805939">
                <a:moveTo>
                  <a:pt x="0" y="180594"/>
                </a:moveTo>
                <a:lnTo>
                  <a:pt x="6454" y="132600"/>
                </a:lnTo>
                <a:lnTo>
                  <a:pt x="24666" y="89464"/>
                </a:lnTo>
                <a:lnTo>
                  <a:pt x="52911" y="52911"/>
                </a:lnTo>
                <a:lnTo>
                  <a:pt x="89464" y="24666"/>
                </a:lnTo>
                <a:lnTo>
                  <a:pt x="132600" y="6454"/>
                </a:lnTo>
                <a:lnTo>
                  <a:pt x="180594" y="0"/>
                </a:lnTo>
                <a:lnTo>
                  <a:pt x="3362705" y="0"/>
                </a:lnTo>
                <a:lnTo>
                  <a:pt x="3410699" y="6454"/>
                </a:lnTo>
                <a:lnTo>
                  <a:pt x="3453835" y="24666"/>
                </a:lnTo>
                <a:lnTo>
                  <a:pt x="3490388" y="52911"/>
                </a:lnTo>
                <a:lnTo>
                  <a:pt x="3518633" y="89464"/>
                </a:lnTo>
                <a:lnTo>
                  <a:pt x="3536845" y="132600"/>
                </a:lnTo>
                <a:lnTo>
                  <a:pt x="3543300" y="180594"/>
                </a:lnTo>
                <a:lnTo>
                  <a:pt x="3543300" y="1625346"/>
                </a:lnTo>
                <a:lnTo>
                  <a:pt x="3536845" y="1673339"/>
                </a:lnTo>
                <a:lnTo>
                  <a:pt x="3518633" y="1716475"/>
                </a:lnTo>
                <a:lnTo>
                  <a:pt x="3490388" y="1753028"/>
                </a:lnTo>
                <a:lnTo>
                  <a:pt x="3453835" y="1781273"/>
                </a:lnTo>
                <a:lnTo>
                  <a:pt x="3410699" y="1799485"/>
                </a:lnTo>
                <a:lnTo>
                  <a:pt x="3362705" y="1805940"/>
                </a:lnTo>
                <a:lnTo>
                  <a:pt x="180594" y="1805940"/>
                </a:lnTo>
                <a:lnTo>
                  <a:pt x="132600" y="1799485"/>
                </a:lnTo>
                <a:lnTo>
                  <a:pt x="89464" y="1781273"/>
                </a:lnTo>
                <a:lnTo>
                  <a:pt x="52911" y="1753028"/>
                </a:lnTo>
                <a:lnTo>
                  <a:pt x="24666" y="1716475"/>
                </a:lnTo>
                <a:lnTo>
                  <a:pt x="6454" y="1673339"/>
                </a:lnTo>
                <a:lnTo>
                  <a:pt x="0" y="1625346"/>
                </a:lnTo>
                <a:lnTo>
                  <a:pt x="0" y="180594"/>
                </a:lnTo>
                <a:close/>
              </a:path>
            </a:pathLst>
          </a:custGeom>
          <a:ln w="6096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278368" y="4357115"/>
            <a:ext cx="3342131" cy="8839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8119364" y="3004819"/>
            <a:ext cx="3399154" cy="1997710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299085" marR="1115695" indent="-287020">
              <a:lnSpc>
                <a:spcPts val="3100"/>
              </a:lnSpc>
              <a:spcBef>
                <a:spcPts val="415"/>
              </a:spcBef>
              <a:buChar char="•"/>
              <a:tabLst>
                <a:tab pos="299720" algn="l"/>
              </a:tabLst>
            </a:pPr>
            <a:r>
              <a:rPr sz="2800" dirty="0">
                <a:latin typeface="Century Gothic"/>
                <a:cs typeface="Century Gothic"/>
              </a:rPr>
              <a:t>Consiglio</a:t>
            </a:r>
            <a:r>
              <a:rPr sz="2800" spc="-10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di  </a:t>
            </a:r>
            <a:r>
              <a:rPr sz="2800" spc="-5" dirty="0">
                <a:latin typeface="Century Gothic"/>
                <a:cs typeface="Century Gothic"/>
              </a:rPr>
              <a:t>classe</a:t>
            </a:r>
            <a:endParaRPr sz="2800">
              <a:latin typeface="Century Gothic"/>
              <a:cs typeface="Century Gothic"/>
            </a:endParaRPr>
          </a:p>
          <a:p>
            <a:pPr marL="299085" indent="-287020">
              <a:lnSpc>
                <a:spcPct val="100000"/>
              </a:lnSpc>
              <a:spcBef>
                <a:spcPts val="175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Aziende</a:t>
            </a:r>
            <a:r>
              <a:rPr sz="2800" spc="-45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partner</a:t>
            </a:r>
            <a:endParaRPr sz="2800">
              <a:latin typeface="Century Gothic"/>
              <a:cs typeface="Century Gothic"/>
            </a:endParaRPr>
          </a:p>
          <a:p>
            <a:pPr marL="277495">
              <a:lnSpc>
                <a:spcPct val="100000"/>
              </a:lnSpc>
              <a:spcBef>
                <a:spcPts val="2115"/>
              </a:spcBef>
            </a:pP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3</a:t>
            </a:r>
            <a:r>
              <a:rPr sz="2800" spc="-7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PROGETTAZIONE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4715" y="2778251"/>
            <a:ext cx="3409315" cy="1826260"/>
          </a:xfrm>
          <a:custGeom>
            <a:avLst/>
            <a:gdLst/>
            <a:ahLst/>
            <a:cxnLst/>
            <a:rect l="l" t="t" r="r" b="b"/>
            <a:pathLst>
              <a:path w="3409315" h="1826260">
                <a:moveTo>
                  <a:pt x="3226562" y="0"/>
                </a:moveTo>
                <a:lnTo>
                  <a:pt x="182575" y="0"/>
                </a:lnTo>
                <a:lnTo>
                  <a:pt x="134037" y="6525"/>
                </a:lnTo>
                <a:lnTo>
                  <a:pt x="90424" y="24939"/>
                </a:lnTo>
                <a:lnTo>
                  <a:pt x="53473" y="53498"/>
                </a:lnTo>
                <a:lnTo>
                  <a:pt x="24925" y="90461"/>
                </a:lnTo>
                <a:lnTo>
                  <a:pt x="6521" y="134084"/>
                </a:lnTo>
                <a:lnTo>
                  <a:pt x="0" y="182625"/>
                </a:lnTo>
                <a:lnTo>
                  <a:pt x="0" y="1643126"/>
                </a:lnTo>
                <a:lnTo>
                  <a:pt x="6521" y="1691667"/>
                </a:lnTo>
                <a:lnTo>
                  <a:pt x="24925" y="1735290"/>
                </a:lnTo>
                <a:lnTo>
                  <a:pt x="53473" y="1772253"/>
                </a:lnTo>
                <a:lnTo>
                  <a:pt x="90424" y="1800812"/>
                </a:lnTo>
                <a:lnTo>
                  <a:pt x="134037" y="1819226"/>
                </a:lnTo>
                <a:lnTo>
                  <a:pt x="182575" y="1825752"/>
                </a:lnTo>
                <a:lnTo>
                  <a:pt x="3226562" y="1825752"/>
                </a:lnTo>
                <a:lnTo>
                  <a:pt x="3275103" y="1819226"/>
                </a:lnTo>
                <a:lnTo>
                  <a:pt x="3318726" y="1800812"/>
                </a:lnTo>
                <a:lnTo>
                  <a:pt x="3355689" y="1772253"/>
                </a:lnTo>
                <a:lnTo>
                  <a:pt x="3384248" y="1735290"/>
                </a:lnTo>
                <a:lnTo>
                  <a:pt x="3402662" y="1691667"/>
                </a:lnTo>
                <a:lnTo>
                  <a:pt x="3409188" y="1643126"/>
                </a:lnTo>
                <a:lnTo>
                  <a:pt x="3409188" y="182625"/>
                </a:lnTo>
                <a:lnTo>
                  <a:pt x="3402662" y="134084"/>
                </a:lnTo>
                <a:lnTo>
                  <a:pt x="3384248" y="90461"/>
                </a:lnTo>
                <a:lnTo>
                  <a:pt x="3355689" y="53498"/>
                </a:lnTo>
                <a:lnTo>
                  <a:pt x="3318726" y="24939"/>
                </a:lnTo>
                <a:lnTo>
                  <a:pt x="3275103" y="6525"/>
                </a:lnTo>
                <a:lnTo>
                  <a:pt x="3226562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4715" y="2778251"/>
            <a:ext cx="3409315" cy="1826260"/>
          </a:xfrm>
          <a:custGeom>
            <a:avLst/>
            <a:gdLst/>
            <a:ahLst/>
            <a:cxnLst/>
            <a:rect l="l" t="t" r="r" b="b"/>
            <a:pathLst>
              <a:path w="3409315" h="1826260">
                <a:moveTo>
                  <a:pt x="0" y="182625"/>
                </a:moveTo>
                <a:lnTo>
                  <a:pt x="6521" y="134084"/>
                </a:lnTo>
                <a:lnTo>
                  <a:pt x="24925" y="90461"/>
                </a:lnTo>
                <a:lnTo>
                  <a:pt x="53473" y="53498"/>
                </a:lnTo>
                <a:lnTo>
                  <a:pt x="90424" y="24939"/>
                </a:lnTo>
                <a:lnTo>
                  <a:pt x="134037" y="6525"/>
                </a:lnTo>
                <a:lnTo>
                  <a:pt x="182575" y="0"/>
                </a:lnTo>
                <a:lnTo>
                  <a:pt x="3226562" y="0"/>
                </a:lnTo>
                <a:lnTo>
                  <a:pt x="3275103" y="6525"/>
                </a:lnTo>
                <a:lnTo>
                  <a:pt x="3318726" y="24939"/>
                </a:lnTo>
                <a:lnTo>
                  <a:pt x="3355689" y="53498"/>
                </a:lnTo>
                <a:lnTo>
                  <a:pt x="3384248" y="90461"/>
                </a:lnTo>
                <a:lnTo>
                  <a:pt x="3402662" y="134084"/>
                </a:lnTo>
                <a:lnTo>
                  <a:pt x="3409188" y="182625"/>
                </a:lnTo>
                <a:lnTo>
                  <a:pt x="3409188" y="1643126"/>
                </a:lnTo>
                <a:lnTo>
                  <a:pt x="3402662" y="1691667"/>
                </a:lnTo>
                <a:lnTo>
                  <a:pt x="3384248" y="1735290"/>
                </a:lnTo>
                <a:lnTo>
                  <a:pt x="3355689" y="1772253"/>
                </a:lnTo>
                <a:lnTo>
                  <a:pt x="3318726" y="1800812"/>
                </a:lnTo>
                <a:lnTo>
                  <a:pt x="3275103" y="1819226"/>
                </a:lnTo>
                <a:lnTo>
                  <a:pt x="3226562" y="1825752"/>
                </a:lnTo>
                <a:lnTo>
                  <a:pt x="182575" y="1825752"/>
                </a:lnTo>
                <a:lnTo>
                  <a:pt x="134037" y="1819226"/>
                </a:lnTo>
                <a:lnTo>
                  <a:pt x="90423" y="1800812"/>
                </a:lnTo>
                <a:lnTo>
                  <a:pt x="53473" y="1772253"/>
                </a:lnTo>
                <a:lnTo>
                  <a:pt x="24925" y="1735290"/>
                </a:lnTo>
                <a:lnTo>
                  <a:pt x="6521" y="1691667"/>
                </a:lnTo>
                <a:lnTo>
                  <a:pt x="0" y="1643126"/>
                </a:lnTo>
                <a:lnTo>
                  <a:pt x="0" y="182625"/>
                </a:lnTo>
                <a:close/>
              </a:path>
            </a:pathLst>
          </a:custGeom>
          <a:ln w="6096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47217" y="2858651"/>
            <a:ext cx="2350770" cy="941069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345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Tutor</a:t>
            </a:r>
            <a:r>
              <a:rPr sz="2800" spc="-2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interni</a:t>
            </a:r>
            <a:endParaRPr sz="2800">
              <a:latin typeface="Century Gothic"/>
              <a:cs typeface="Century Gothic"/>
            </a:endParaRPr>
          </a:p>
          <a:p>
            <a:pPr marL="299085" indent="-287020">
              <a:lnSpc>
                <a:spcPct val="100000"/>
              </a:lnSpc>
              <a:spcBef>
                <a:spcPts val="240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Tutor</a:t>
            </a:r>
            <a:r>
              <a:rPr sz="2800" spc="-45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esterni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45691" y="4258055"/>
            <a:ext cx="4380230" cy="1732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506474" y="4503547"/>
            <a:ext cx="26193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5</a:t>
            </a:r>
            <a:r>
              <a:rPr sz="2800" spc="-7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FORMAZIONE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11979" y="2857500"/>
            <a:ext cx="3449320" cy="1827530"/>
          </a:xfrm>
          <a:custGeom>
            <a:avLst/>
            <a:gdLst/>
            <a:ahLst/>
            <a:cxnLst/>
            <a:rect l="l" t="t" r="r" b="b"/>
            <a:pathLst>
              <a:path w="3449320" h="1827529">
                <a:moveTo>
                  <a:pt x="3266059" y="0"/>
                </a:moveTo>
                <a:lnTo>
                  <a:pt x="182753" y="0"/>
                </a:lnTo>
                <a:lnTo>
                  <a:pt x="134158" y="6525"/>
                </a:lnTo>
                <a:lnTo>
                  <a:pt x="90499" y="24943"/>
                </a:lnTo>
                <a:lnTo>
                  <a:pt x="53514" y="53514"/>
                </a:lnTo>
                <a:lnTo>
                  <a:pt x="24943" y="90499"/>
                </a:lnTo>
                <a:lnTo>
                  <a:pt x="6525" y="134158"/>
                </a:lnTo>
                <a:lnTo>
                  <a:pt x="0" y="182752"/>
                </a:lnTo>
                <a:lnTo>
                  <a:pt x="0" y="1644523"/>
                </a:lnTo>
                <a:lnTo>
                  <a:pt x="6525" y="1693117"/>
                </a:lnTo>
                <a:lnTo>
                  <a:pt x="24943" y="1736776"/>
                </a:lnTo>
                <a:lnTo>
                  <a:pt x="53514" y="1773761"/>
                </a:lnTo>
                <a:lnTo>
                  <a:pt x="90499" y="1802332"/>
                </a:lnTo>
                <a:lnTo>
                  <a:pt x="134158" y="1820750"/>
                </a:lnTo>
                <a:lnTo>
                  <a:pt x="182753" y="1827276"/>
                </a:lnTo>
                <a:lnTo>
                  <a:pt x="3266059" y="1827276"/>
                </a:lnTo>
                <a:lnTo>
                  <a:pt x="3314653" y="1820750"/>
                </a:lnTo>
                <a:lnTo>
                  <a:pt x="3358312" y="1802332"/>
                </a:lnTo>
                <a:lnTo>
                  <a:pt x="3395297" y="1773761"/>
                </a:lnTo>
                <a:lnTo>
                  <a:pt x="3423868" y="1736776"/>
                </a:lnTo>
                <a:lnTo>
                  <a:pt x="3442286" y="1693117"/>
                </a:lnTo>
                <a:lnTo>
                  <a:pt x="3448812" y="1644523"/>
                </a:lnTo>
                <a:lnTo>
                  <a:pt x="3448812" y="182752"/>
                </a:lnTo>
                <a:lnTo>
                  <a:pt x="3442286" y="134158"/>
                </a:lnTo>
                <a:lnTo>
                  <a:pt x="3423868" y="90499"/>
                </a:lnTo>
                <a:lnTo>
                  <a:pt x="3395297" y="53514"/>
                </a:lnTo>
                <a:lnTo>
                  <a:pt x="3358312" y="24943"/>
                </a:lnTo>
                <a:lnTo>
                  <a:pt x="3314653" y="6525"/>
                </a:lnTo>
                <a:lnTo>
                  <a:pt x="3266059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11979" y="2857500"/>
            <a:ext cx="3449320" cy="1827530"/>
          </a:xfrm>
          <a:custGeom>
            <a:avLst/>
            <a:gdLst/>
            <a:ahLst/>
            <a:cxnLst/>
            <a:rect l="l" t="t" r="r" b="b"/>
            <a:pathLst>
              <a:path w="3449320" h="1827529">
                <a:moveTo>
                  <a:pt x="0" y="182752"/>
                </a:moveTo>
                <a:lnTo>
                  <a:pt x="6525" y="134158"/>
                </a:lnTo>
                <a:lnTo>
                  <a:pt x="24943" y="90499"/>
                </a:lnTo>
                <a:lnTo>
                  <a:pt x="53514" y="53514"/>
                </a:lnTo>
                <a:lnTo>
                  <a:pt x="90499" y="24943"/>
                </a:lnTo>
                <a:lnTo>
                  <a:pt x="134158" y="6525"/>
                </a:lnTo>
                <a:lnTo>
                  <a:pt x="182753" y="0"/>
                </a:lnTo>
                <a:lnTo>
                  <a:pt x="3266059" y="0"/>
                </a:lnTo>
                <a:lnTo>
                  <a:pt x="3314653" y="6525"/>
                </a:lnTo>
                <a:lnTo>
                  <a:pt x="3358312" y="24943"/>
                </a:lnTo>
                <a:lnTo>
                  <a:pt x="3395297" y="53514"/>
                </a:lnTo>
                <a:lnTo>
                  <a:pt x="3423868" y="90499"/>
                </a:lnTo>
                <a:lnTo>
                  <a:pt x="3442286" y="134158"/>
                </a:lnTo>
                <a:lnTo>
                  <a:pt x="3448812" y="182752"/>
                </a:lnTo>
                <a:lnTo>
                  <a:pt x="3448812" y="1644523"/>
                </a:lnTo>
                <a:lnTo>
                  <a:pt x="3442286" y="1693117"/>
                </a:lnTo>
                <a:lnTo>
                  <a:pt x="3423868" y="1736776"/>
                </a:lnTo>
                <a:lnTo>
                  <a:pt x="3395297" y="1773761"/>
                </a:lnTo>
                <a:lnTo>
                  <a:pt x="3358312" y="1802332"/>
                </a:lnTo>
                <a:lnTo>
                  <a:pt x="3314653" y="1820750"/>
                </a:lnTo>
                <a:lnTo>
                  <a:pt x="3266059" y="1827276"/>
                </a:lnTo>
                <a:lnTo>
                  <a:pt x="182753" y="1827276"/>
                </a:lnTo>
                <a:lnTo>
                  <a:pt x="134158" y="1820750"/>
                </a:lnTo>
                <a:lnTo>
                  <a:pt x="90499" y="1802332"/>
                </a:lnTo>
                <a:lnTo>
                  <a:pt x="53514" y="1773761"/>
                </a:lnTo>
                <a:lnTo>
                  <a:pt x="24943" y="1736776"/>
                </a:lnTo>
                <a:lnTo>
                  <a:pt x="6525" y="1693117"/>
                </a:lnTo>
                <a:lnTo>
                  <a:pt x="0" y="1644523"/>
                </a:lnTo>
                <a:lnTo>
                  <a:pt x="0" y="182752"/>
                </a:lnTo>
                <a:close/>
              </a:path>
            </a:pathLst>
          </a:custGeom>
          <a:ln w="6096">
            <a:solidFill>
              <a:srgbClr val="A4A4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84647" y="1562233"/>
            <a:ext cx="4601845" cy="20465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566665" y="2396108"/>
            <a:ext cx="3024505" cy="2334260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879475" marR="5080" algn="ctr">
              <a:lnSpc>
                <a:spcPct val="92000"/>
              </a:lnSpc>
              <a:spcBef>
                <a:spcPts val="365"/>
              </a:spcBef>
            </a:pP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6 PIANO  FORMATIVO  </a:t>
            </a:r>
            <a:r>
              <a:rPr sz="2800" spc="-10" dirty="0">
                <a:solidFill>
                  <a:srgbClr val="FFFFFF"/>
                </a:solidFill>
                <a:latin typeface="Century Gothic"/>
                <a:cs typeface="Century Gothic"/>
              </a:rPr>
              <a:t>INDIVID</a:t>
            </a:r>
            <a:r>
              <a:rPr sz="2800" dirty="0">
                <a:solidFill>
                  <a:srgbClr val="FFFFFF"/>
                </a:solidFill>
                <a:latin typeface="Century Gothic"/>
                <a:cs typeface="Century Gothic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ALE</a:t>
            </a:r>
            <a:endParaRPr sz="2800">
              <a:latin typeface="Century Gothic"/>
              <a:cs typeface="Century Gothic"/>
            </a:endParaRPr>
          </a:p>
          <a:p>
            <a:pPr marL="299085" indent="-287020">
              <a:lnSpc>
                <a:spcPct val="100000"/>
              </a:lnSpc>
              <a:spcBef>
                <a:spcPts val="1664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Scuola</a:t>
            </a:r>
            <a:endParaRPr sz="2800">
              <a:latin typeface="Century Gothic"/>
              <a:cs typeface="Century Gothic"/>
            </a:endParaRPr>
          </a:p>
          <a:p>
            <a:pPr marL="299085" indent="-287020">
              <a:lnSpc>
                <a:spcPct val="100000"/>
              </a:lnSpc>
              <a:spcBef>
                <a:spcPts val="254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Azienda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301228" y="2916935"/>
            <a:ext cx="3362325" cy="1818639"/>
          </a:xfrm>
          <a:custGeom>
            <a:avLst/>
            <a:gdLst/>
            <a:ahLst/>
            <a:cxnLst/>
            <a:rect l="l" t="t" r="r" b="b"/>
            <a:pathLst>
              <a:path w="3362325" h="1818639">
                <a:moveTo>
                  <a:pt x="3180079" y="0"/>
                </a:moveTo>
                <a:lnTo>
                  <a:pt x="181864" y="0"/>
                </a:lnTo>
                <a:lnTo>
                  <a:pt x="133511" y="6495"/>
                </a:lnTo>
                <a:lnTo>
                  <a:pt x="90066" y="24826"/>
                </a:lnTo>
                <a:lnTo>
                  <a:pt x="53260" y="53260"/>
                </a:lnTo>
                <a:lnTo>
                  <a:pt x="24826" y="90066"/>
                </a:lnTo>
                <a:lnTo>
                  <a:pt x="6495" y="133511"/>
                </a:lnTo>
                <a:lnTo>
                  <a:pt x="0" y="181863"/>
                </a:lnTo>
                <a:lnTo>
                  <a:pt x="0" y="1636268"/>
                </a:lnTo>
                <a:lnTo>
                  <a:pt x="6495" y="1684620"/>
                </a:lnTo>
                <a:lnTo>
                  <a:pt x="24826" y="1728065"/>
                </a:lnTo>
                <a:lnTo>
                  <a:pt x="53260" y="1764871"/>
                </a:lnTo>
                <a:lnTo>
                  <a:pt x="90066" y="1793305"/>
                </a:lnTo>
                <a:lnTo>
                  <a:pt x="133511" y="1811636"/>
                </a:lnTo>
                <a:lnTo>
                  <a:pt x="181864" y="1818132"/>
                </a:lnTo>
                <a:lnTo>
                  <a:pt x="3180079" y="1818132"/>
                </a:lnTo>
                <a:lnTo>
                  <a:pt x="3228432" y="1811636"/>
                </a:lnTo>
                <a:lnTo>
                  <a:pt x="3271877" y="1793305"/>
                </a:lnTo>
                <a:lnTo>
                  <a:pt x="3308683" y="1764871"/>
                </a:lnTo>
                <a:lnTo>
                  <a:pt x="3337117" y="1728065"/>
                </a:lnTo>
                <a:lnTo>
                  <a:pt x="3355448" y="1684620"/>
                </a:lnTo>
                <a:lnTo>
                  <a:pt x="3361944" y="1636268"/>
                </a:lnTo>
                <a:lnTo>
                  <a:pt x="3361944" y="181863"/>
                </a:lnTo>
                <a:lnTo>
                  <a:pt x="3355448" y="133511"/>
                </a:lnTo>
                <a:lnTo>
                  <a:pt x="3337117" y="90066"/>
                </a:lnTo>
                <a:lnTo>
                  <a:pt x="3308683" y="53260"/>
                </a:lnTo>
                <a:lnTo>
                  <a:pt x="3271877" y="24826"/>
                </a:lnTo>
                <a:lnTo>
                  <a:pt x="3228432" y="6495"/>
                </a:lnTo>
                <a:lnTo>
                  <a:pt x="3180079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301228" y="2916935"/>
            <a:ext cx="3362325" cy="1818639"/>
          </a:xfrm>
          <a:custGeom>
            <a:avLst/>
            <a:gdLst/>
            <a:ahLst/>
            <a:cxnLst/>
            <a:rect l="l" t="t" r="r" b="b"/>
            <a:pathLst>
              <a:path w="3362325" h="1818639">
                <a:moveTo>
                  <a:pt x="0" y="181863"/>
                </a:moveTo>
                <a:lnTo>
                  <a:pt x="6495" y="133511"/>
                </a:lnTo>
                <a:lnTo>
                  <a:pt x="24826" y="90066"/>
                </a:lnTo>
                <a:lnTo>
                  <a:pt x="53260" y="53260"/>
                </a:lnTo>
                <a:lnTo>
                  <a:pt x="90066" y="24826"/>
                </a:lnTo>
                <a:lnTo>
                  <a:pt x="133511" y="6495"/>
                </a:lnTo>
                <a:lnTo>
                  <a:pt x="181864" y="0"/>
                </a:lnTo>
                <a:lnTo>
                  <a:pt x="3180079" y="0"/>
                </a:lnTo>
                <a:lnTo>
                  <a:pt x="3228432" y="6495"/>
                </a:lnTo>
                <a:lnTo>
                  <a:pt x="3271877" y="24826"/>
                </a:lnTo>
                <a:lnTo>
                  <a:pt x="3308683" y="53260"/>
                </a:lnTo>
                <a:lnTo>
                  <a:pt x="3337117" y="90066"/>
                </a:lnTo>
                <a:lnTo>
                  <a:pt x="3355448" y="133511"/>
                </a:lnTo>
                <a:lnTo>
                  <a:pt x="3361944" y="181863"/>
                </a:lnTo>
                <a:lnTo>
                  <a:pt x="3361944" y="1636268"/>
                </a:lnTo>
                <a:lnTo>
                  <a:pt x="3355448" y="1684620"/>
                </a:lnTo>
                <a:lnTo>
                  <a:pt x="3337117" y="1728065"/>
                </a:lnTo>
                <a:lnTo>
                  <a:pt x="3308683" y="1764871"/>
                </a:lnTo>
                <a:lnTo>
                  <a:pt x="3271877" y="1793305"/>
                </a:lnTo>
                <a:lnTo>
                  <a:pt x="3228432" y="1811636"/>
                </a:lnTo>
                <a:lnTo>
                  <a:pt x="3180079" y="1818132"/>
                </a:lnTo>
                <a:lnTo>
                  <a:pt x="181864" y="1818132"/>
                </a:lnTo>
                <a:lnTo>
                  <a:pt x="133511" y="1811636"/>
                </a:lnTo>
                <a:lnTo>
                  <a:pt x="90066" y="1793305"/>
                </a:lnTo>
                <a:lnTo>
                  <a:pt x="53260" y="1764871"/>
                </a:lnTo>
                <a:lnTo>
                  <a:pt x="24826" y="1728065"/>
                </a:lnTo>
                <a:lnTo>
                  <a:pt x="6495" y="1684620"/>
                </a:lnTo>
                <a:lnTo>
                  <a:pt x="0" y="1636268"/>
                </a:lnTo>
                <a:lnTo>
                  <a:pt x="0" y="181863"/>
                </a:lnTo>
                <a:close/>
              </a:path>
            </a:pathLst>
          </a:custGeom>
          <a:ln w="6096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778240" y="4453128"/>
            <a:ext cx="3028187" cy="11338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455914" y="2998699"/>
            <a:ext cx="2898140" cy="242062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335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Alunni</a:t>
            </a:r>
            <a:endParaRPr sz="2800">
              <a:latin typeface="Century Gothic"/>
              <a:cs typeface="Century Gothic"/>
            </a:endParaRPr>
          </a:p>
          <a:p>
            <a:pPr marL="299085" indent="-287020">
              <a:lnSpc>
                <a:spcPct val="100000"/>
              </a:lnSpc>
              <a:spcBef>
                <a:spcPts val="240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Aziende</a:t>
            </a:r>
            <a:endParaRPr sz="2800">
              <a:latin typeface="Century Gothic"/>
              <a:cs typeface="Century Gothic"/>
            </a:endParaRPr>
          </a:p>
          <a:p>
            <a:pPr marL="299085" indent="-287020">
              <a:lnSpc>
                <a:spcPct val="100000"/>
              </a:lnSpc>
              <a:spcBef>
                <a:spcPts val="254"/>
              </a:spcBef>
              <a:buChar char="•"/>
              <a:tabLst>
                <a:tab pos="299720" algn="l"/>
              </a:tabLst>
            </a:pPr>
            <a:r>
              <a:rPr sz="2800" spc="-10" dirty="0">
                <a:latin typeface="Century Gothic"/>
                <a:cs typeface="Century Gothic"/>
              </a:rPr>
              <a:t>Scuola</a:t>
            </a:r>
            <a:endParaRPr sz="2800">
              <a:latin typeface="Century Gothic"/>
              <a:cs typeface="Century Gothic"/>
            </a:endParaRPr>
          </a:p>
          <a:p>
            <a:pPr marL="787400" marR="5080" indent="261620">
              <a:lnSpc>
                <a:spcPts val="3100"/>
              </a:lnSpc>
              <a:spcBef>
                <a:spcPts val="1915"/>
              </a:spcBef>
            </a:pP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7 </a:t>
            </a:r>
            <a:r>
              <a:rPr sz="2800" dirty="0">
                <a:solidFill>
                  <a:srgbClr val="FFFFFF"/>
                </a:solidFill>
                <a:latin typeface="Century Gothic"/>
                <a:cs typeface="Century Gothic"/>
              </a:rPr>
              <a:t>STIPULA  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CONT</a:t>
            </a:r>
            <a:r>
              <a:rPr sz="2800" spc="-20" dirty="0">
                <a:solidFill>
                  <a:srgbClr val="FFFFFF"/>
                </a:solidFill>
                <a:latin typeface="Century Gothic"/>
                <a:cs typeface="Century Gothic"/>
              </a:rPr>
              <a:t>R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AT</a:t>
            </a:r>
            <a:r>
              <a:rPr sz="2800" spc="-20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8244" y="2912364"/>
            <a:ext cx="2974847" cy="16215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26719" y="4302252"/>
            <a:ext cx="5102097" cy="14788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4588" y="4326763"/>
            <a:ext cx="31972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trike="sngStrike" spc="1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trike="sngStrike" spc="-5" dirty="0">
                <a:solidFill>
                  <a:srgbClr val="FFFFFF"/>
                </a:solidFill>
                <a:latin typeface="Century Gothic"/>
                <a:cs typeface="Century Gothic"/>
              </a:rPr>
              <a:t>8 AVVIO</a:t>
            </a:r>
            <a:r>
              <a:rPr sz="2800" strike="sngStrike" spc="-6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800" strike="sngStrike" spc="-5" dirty="0">
                <a:solidFill>
                  <a:srgbClr val="FFFFFF"/>
                </a:solidFill>
                <a:latin typeface="Century Gothic"/>
                <a:cs typeface="Century Gothic"/>
              </a:rPr>
              <a:t>ATTIVIT</a:t>
            </a:r>
            <a:r>
              <a:rPr sz="2800" strike="noStrike" spc="-5" dirty="0">
                <a:solidFill>
                  <a:srgbClr val="FFFFFF"/>
                </a:solidFill>
                <a:latin typeface="Century Gothic"/>
                <a:cs typeface="Century Gothic"/>
              </a:rPr>
              <a:t>A’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47971" y="2887979"/>
            <a:ext cx="3060700" cy="1666239"/>
          </a:xfrm>
          <a:custGeom>
            <a:avLst/>
            <a:gdLst/>
            <a:ahLst/>
            <a:cxnLst/>
            <a:rect l="l" t="t" r="r" b="b"/>
            <a:pathLst>
              <a:path w="3060700" h="1666239">
                <a:moveTo>
                  <a:pt x="2893568" y="0"/>
                </a:moveTo>
                <a:lnTo>
                  <a:pt x="166624" y="0"/>
                </a:lnTo>
                <a:lnTo>
                  <a:pt x="122310" y="5948"/>
                </a:lnTo>
                <a:lnTo>
                  <a:pt x="82502" y="22737"/>
                </a:lnTo>
                <a:lnTo>
                  <a:pt x="48783" y="48783"/>
                </a:lnTo>
                <a:lnTo>
                  <a:pt x="22737" y="82502"/>
                </a:lnTo>
                <a:lnTo>
                  <a:pt x="5948" y="122310"/>
                </a:lnTo>
                <a:lnTo>
                  <a:pt x="0" y="166624"/>
                </a:lnTo>
                <a:lnTo>
                  <a:pt x="0" y="1499108"/>
                </a:lnTo>
                <a:lnTo>
                  <a:pt x="5948" y="1543421"/>
                </a:lnTo>
                <a:lnTo>
                  <a:pt x="22737" y="1583229"/>
                </a:lnTo>
                <a:lnTo>
                  <a:pt x="48783" y="1616948"/>
                </a:lnTo>
                <a:lnTo>
                  <a:pt x="82502" y="1642994"/>
                </a:lnTo>
                <a:lnTo>
                  <a:pt x="122310" y="1659783"/>
                </a:lnTo>
                <a:lnTo>
                  <a:pt x="166624" y="1665732"/>
                </a:lnTo>
                <a:lnTo>
                  <a:pt x="2893568" y="1665732"/>
                </a:lnTo>
                <a:lnTo>
                  <a:pt x="2937881" y="1659783"/>
                </a:lnTo>
                <a:lnTo>
                  <a:pt x="2977689" y="1642994"/>
                </a:lnTo>
                <a:lnTo>
                  <a:pt x="3011408" y="1616948"/>
                </a:lnTo>
                <a:lnTo>
                  <a:pt x="3037454" y="1583229"/>
                </a:lnTo>
                <a:lnTo>
                  <a:pt x="3054243" y="1543421"/>
                </a:lnTo>
                <a:lnTo>
                  <a:pt x="3060192" y="1499108"/>
                </a:lnTo>
                <a:lnTo>
                  <a:pt x="3060192" y="166624"/>
                </a:lnTo>
                <a:lnTo>
                  <a:pt x="3054243" y="122310"/>
                </a:lnTo>
                <a:lnTo>
                  <a:pt x="3037454" y="82502"/>
                </a:lnTo>
                <a:lnTo>
                  <a:pt x="3011408" y="48783"/>
                </a:lnTo>
                <a:lnTo>
                  <a:pt x="2977689" y="22737"/>
                </a:lnTo>
                <a:lnTo>
                  <a:pt x="2937881" y="5948"/>
                </a:lnTo>
                <a:lnTo>
                  <a:pt x="2893568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47971" y="2887979"/>
            <a:ext cx="3060700" cy="1666239"/>
          </a:xfrm>
          <a:custGeom>
            <a:avLst/>
            <a:gdLst/>
            <a:ahLst/>
            <a:cxnLst/>
            <a:rect l="l" t="t" r="r" b="b"/>
            <a:pathLst>
              <a:path w="3060700" h="1666239">
                <a:moveTo>
                  <a:pt x="0" y="166624"/>
                </a:moveTo>
                <a:lnTo>
                  <a:pt x="5948" y="122310"/>
                </a:lnTo>
                <a:lnTo>
                  <a:pt x="22737" y="82502"/>
                </a:lnTo>
                <a:lnTo>
                  <a:pt x="48783" y="48783"/>
                </a:lnTo>
                <a:lnTo>
                  <a:pt x="82502" y="22737"/>
                </a:lnTo>
                <a:lnTo>
                  <a:pt x="122310" y="5948"/>
                </a:lnTo>
                <a:lnTo>
                  <a:pt x="166624" y="0"/>
                </a:lnTo>
                <a:lnTo>
                  <a:pt x="2893568" y="0"/>
                </a:lnTo>
                <a:lnTo>
                  <a:pt x="2937881" y="5948"/>
                </a:lnTo>
                <a:lnTo>
                  <a:pt x="2977689" y="22737"/>
                </a:lnTo>
                <a:lnTo>
                  <a:pt x="3011408" y="48783"/>
                </a:lnTo>
                <a:lnTo>
                  <a:pt x="3037454" y="82502"/>
                </a:lnTo>
                <a:lnTo>
                  <a:pt x="3054243" y="122310"/>
                </a:lnTo>
                <a:lnTo>
                  <a:pt x="3060192" y="166624"/>
                </a:lnTo>
                <a:lnTo>
                  <a:pt x="3060192" y="1499108"/>
                </a:lnTo>
                <a:lnTo>
                  <a:pt x="3054243" y="1543421"/>
                </a:lnTo>
                <a:lnTo>
                  <a:pt x="3037454" y="1583229"/>
                </a:lnTo>
                <a:lnTo>
                  <a:pt x="3011408" y="1616948"/>
                </a:lnTo>
                <a:lnTo>
                  <a:pt x="2977689" y="1642994"/>
                </a:lnTo>
                <a:lnTo>
                  <a:pt x="2937881" y="1659783"/>
                </a:lnTo>
                <a:lnTo>
                  <a:pt x="2893568" y="1665732"/>
                </a:lnTo>
                <a:lnTo>
                  <a:pt x="166624" y="1665732"/>
                </a:lnTo>
                <a:lnTo>
                  <a:pt x="122310" y="1659783"/>
                </a:lnTo>
                <a:lnTo>
                  <a:pt x="82502" y="1642994"/>
                </a:lnTo>
                <a:lnTo>
                  <a:pt x="48783" y="1616948"/>
                </a:lnTo>
                <a:lnTo>
                  <a:pt x="22737" y="1583229"/>
                </a:lnTo>
                <a:lnTo>
                  <a:pt x="5948" y="1543421"/>
                </a:lnTo>
                <a:lnTo>
                  <a:pt x="0" y="1499108"/>
                </a:lnTo>
                <a:lnTo>
                  <a:pt x="0" y="166624"/>
                </a:lnTo>
                <a:close/>
              </a:path>
            </a:pathLst>
          </a:custGeom>
          <a:ln w="6096">
            <a:solidFill>
              <a:srgbClr val="A4A4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96384" y="1715454"/>
            <a:ext cx="5071110" cy="153066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497451" y="2534818"/>
            <a:ext cx="3476625" cy="1270635"/>
          </a:xfrm>
          <a:prstGeom prst="rect">
            <a:avLst/>
          </a:prstGeom>
        </p:spPr>
        <p:txBody>
          <a:bodyPr vert="horz" wrap="square" lIns="0" tIns="208279" rIns="0" bIns="0" rtlCol="0">
            <a:spAutoFit/>
          </a:bodyPr>
          <a:lstStyle/>
          <a:p>
            <a:pPr marL="243840">
              <a:lnSpc>
                <a:spcPct val="100000"/>
              </a:lnSpc>
              <a:spcBef>
                <a:spcPts val="1639"/>
              </a:spcBef>
            </a:pP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9</a:t>
            </a:r>
            <a:r>
              <a:rPr sz="2800" spc="-9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MONITORAGGIO</a:t>
            </a:r>
            <a:endParaRPr sz="2800">
              <a:latin typeface="Century Gothic"/>
              <a:cs typeface="Century Gothic"/>
            </a:endParaRPr>
          </a:p>
          <a:p>
            <a:pPr marL="299085" indent="-287020">
              <a:lnSpc>
                <a:spcPct val="100000"/>
              </a:lnSpc>
              <a:spcBef>
                <a:spcPts val="1540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Tutor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301228" y="2878835"/>
            <a:ext cx="3072765" cy="1632585"/>
          </a:xfrm>
          <a:custGeom>
            <a:avLst/>
            <a:gdLst/>
            <a:ahLst/>
            <a:cxnLst/>
            <a:rect l="l" t="t" r="r" b="b"/>
            <a:pathLst>
              <a:path w="3072765" h="1632585">
                <a:moveTo>
                  <a:pt x="2909189" y="0"/>
                </a:moveTo>
                <a:lnTo>
                  <a:pt x="163195" y="0"/>
                </a:lnTo>
                <a:lnTo>
                  <a:pt x="119797" y="5826"/>
                </a:lnTo>
                <a:lnTo>
                  <a:pt x="80809" y="22272"/>
                </a:lnTo>
                <a:lnTo>
                  <a:pt x="47783" y="47783"/>
                </a:lnTo>
                <a:lnTo>
                  <a:pt x="22272" y="80809"/>
                </a:lnTo>
                <a:lnTo>
                  <a:pt x="5826" y="119797"/>
                </a:lnTo>
                <a:lnTo>
                  <a:pt x="0" y="163194"/>
                </a:lnTo>
                <a:lnTo>
                  <a:pt x="0" y="1469008"/>
                </a:lnTo>
                <a:lnTo>
                  <a:pt x="5826" y="1512406"/>
                </a:lnTo>
                <a:lnTo>
                  <a:pt x="22272" y="1551394"/>
                </a:lnTo>
                <a:lnTo>
                  <a:pt x="47783" y="1584420"/>
                </a:lnTo>
                <a:lnTo>
                  <a:pt x="80809" y="1609931"/>
                </a:lnTo>
                <a:lnTo>
                  <a:pt x="119797" y="1626377"/>
                </a:lnTo>
                <a:lnTo>
                  <a:pt x="163195" y="1632203"/>
                </a:lnTo>
                <a:lnTo>
                  <a:pt x="2909189" y="1632203"/>
                </a:lnTo>
                <a:lnTo>
                  <a:pt x="2952586" y="1626377"/>
                </a:lnTo>
                <a:lnTo>
                  <a:pt x="2991574" y="1609931"/>
                </a:lnTo>
                <a:lnTo>
                  <a:pt x="3024600" y="1584420"/>
                </a:lnTo>
                <a:lnTo>
                  <a:pt x="3050111" y="1551394"/>
                </a:lnTo>
                <a:lnTo>
                  <a:pt x="3066557" y="1512406"/>
                </a:lnTo>
                <a:lnTo>
                  <a:pt x="3072383" y="1469008"/>
                </a:lnTo>
                <a:lnTo>
                  <a:pt x="3072383" y="163194"/>
                </a:lnTo>
                <a:lnTo>
                  <a:pt x="3066557" y="119797"/>
                </a:lnTo>
                <a:lnTo>
                  <a:pt x="3050111" y="80809"/>
                </a:lnTo>
                <a:lnTo>
                  <a:pt x="3024600" y="47783"/>
                </a:lnTo>
                <a:lnTo>
                  <a:pt x="2991574" y="22272"/>
                </a:lnTo>
                <a:lnTo>
                  <a:pt x="2952586" y="5826"/>
                </a:lnTo>
                <a:lnTo>
                  <a:pt x="2909189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301228" y="2878835"/>
            <a:ext cx="3072765" cy="1632585"/>
          </a:xfrm>
          <a:custGeom>
            <a:avLst/>
            <a:gdLst/>
            <a:ahLst/>
            <a:cxnLst/>
            <a:rect l="l" t="t" r="r" b="b"/>
            <a:pathLst>
              <a:path w="3072765" h="1632585">
                <a:moveTo>
                  <a:pt x="0" y="163194"/>
                </a:moveTo>
                <a:lnTo>
                  <a:pt x="5826" y="119797"/>
                </a:lnTo>
                <a:lnTo>
                  <a:pt x="22272" y="80809"/>
                </a:lnTo>
                <a:lnTo>
                  <a:pt x="47783" y="47783"/>
                </a:lnTo>
                <a:lnTo>
                  <a:pt x="80809" y="22272"/>
                </a:lnTo>
                <a:lnTo>
                  <a:pt x="119797" y="5826"/>
                </a:lnTo>
                <a:lnTo>
                  <a:pt x="163195" y="0"/>
                </a:lnTo>
                <a:lnTo>
                  <a:pt x="2909189" y="0"/>
                </a:lnTo>
                <a:lnTo>
                  <a:pt x="2952586" y="5826"/>
                </a:lnTo>
                <a:lnTo>
                  <a:pt x="2991574" y="22272"/>
                </a:lnTo>
                <a:lnTo>
                  <a:pt x="3024600" y="47783"/>
                </a:lnTo>
                <a:lnTo>
                  <a:pt x="3050111" y="80809"/>
                </a:lnTo>
                <a:lnTo>
                  <a:pt x="3066557" y="119797"/>
                </a:lnTo>
                <a:lnTo>
                  <a:pt x="3072383" y="163194"/>
                </a:lnTo>
                <a:lnTo>
                  <a:pt x="3072383" y="1469008"/>
                </a:lnTo>
                <a:lnTo>
                  <a:pt x="3066557" y="1512406"/>
                </a:lnTo>
                <a:lnTo>
                  <a:pt x="3050111" y="1551394"/>
                </a:lnTo>
                <a:lnTo>
                  <a:pt x="3024600" y="1584420"/>
                </a:lnTo>
                <a:lnTo>
                  <a:pt x="2991574" y="1609931"/>
                </a:lnTo>
                <a:lnTo>
                  <a:pt x="2952586" y="1626377"/>
                </a:lnTo>
                <a:lnTo>
                  <a:pt x="2909189" y="1632203"/>
                </a:lnTo>
                <a:lnTo>
                  <a:pt x="163195" y="1632203"/>
                </a:lnTo>
                <a:lnTo>
                  <a:pt x="119797" y="1626377"/>
                </a:lnTo>
                <a:lnTo>
                  <a:pt x="80809" y="1609931"/>
                </a:lnTo>
                <a:lnTo>
                  <a:pt x="47783" y="1584420"/>
                </a:lnTo>
                <a:lnTo>
                  <a:pt x="22272" y="1551394"/>
                </a:lnTo>
                <a:lnTo>
                  <a:pt x="5826" y="1512406"/>
                </a:lnTo>
                <a:lnTo>
                  <a:pt x="0" y="1469008"/>
                </a:lnTo>
                <a:lnTo>
                  <a:pt x="0" y="163194"/>
                </a:lnTo>
                <a:close/>
              </a:path>
            </a:pathLst>
          </a:custGeom>
          <a:ln w="6095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282940" y="4258055"/>
            <a:ext cx="3462528" cy="6979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450960" y="2956712"/>
            <a:ext cx="2991485" cy="185293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340"/>
              </a:spcBef>
              <a:buChar char="•"/>
              <a:tabLst>
                <a:tab pos="299720" algn="l"/>
              </a:tabLst>
            </a:pPr>
            <a:r>
              <a:rPr sz="2800" spc="-5" dirty="0">
                <a:latin typeface="Century Gothic"/>
                <a:cs typeface="Century Gothic"/>
              </a:rPr>
              <a:t>Tutor</a:t>
            </a:r>
            <a:endParaRPr sz="2800">
              <a:latin typeface="Century Gothic"/>
              <a:cs typeface="Century Gothic"/>
            </a:endParaRPr>
          </a:p>
          <a:p>
            <a:pPr marL="299085" marR="708025" indent="-287020">
              <a:lnSpc>
                <a:spcPts val="3100"/>
              </a:lnSpc>
              <a:spcBef>
                <a:spcPts val="560"/>
              </a:spcBef>
              <a:buChar char="•"/>
              <a:tabLst>
                <a:tab pos="299720" algn="l"/>
              </a:tabLst>
            </a:pPr>
            <a:r>
              <a:rPr sz="2800" dirty="0">
                <a:latin typeface="Century Gothic"/>
                <a:cs typeface="Century Gothic"/>
              </a:rPr>
              <a:t>Consiglio</a:t>
            </a:r>
            <a:r>
              <a:rPr sz="2800" spc="-10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di  </a:t>
            </a:r>
            <a:r>
              <a:rPr sz="2800" spc="-5" dirty="0">
                <a:latin typeface="Century Gothic"/>
                <a:cs typeface="Century Gothic"/>
              </a:rPr>
              <a:t>Classe</a:t>
            </a:r>
            <a:endParaRPr sz="2800">
              <a:latin typeface="Century Gothic"/>
              <a:cs typeface="Century Gothic"/>
            </a:endParaRPr>
          </a:p>
          <a:p>
            <a:pPr marL="149860">
              <a:lnSpc>
                <a:spcPct val="100000"/>
              </a:lnSpc>
              <a:spcBef>
                <a:spcPts val="665"/>
              </a:spcBef>
            </a:pP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10</a:t>
            </a:r>
            <a:r>
              <a:rPr sz="2800" spc="-6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Gothic"/>
                <a:cs typeface="Century Gothic"/>
              </a:rPr>
              <a:t>VALUTAZIONE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8224" y="53339"/>
            <a:ext cx="4536186" cy="1009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9597" y="176910"/>
            <a:ext cx="39636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006FC0"/>
                </a:solidFill>
              </a:rPr>
              <a:t>l’azienda:</a:t>
            </a:r>
            <a:r>
              <a:rPr sz="3600" spc="-70" dirty="0">
                <a:solidFill>
                  <a:srgbClr val="006FC0"/>
                </a:solidFill>
              </a:rPr>
              <a:t> </a:t>
            </a:r>
            <a:r>
              <a:rPr sz="3600" dirty="0">
                <a:solidFill>
                  <a:srgbClr val="006FC0"/>
                </a:solidFill>
              </a:rPr>
              <a:t>requisiti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13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402742" y="1808733"/>
            <a:ext cx="10714990" cy="4114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Century Gothic"/>
                <a:cs typeface="Century Gothic"/>
              </a:rPr>
              <a:t>possedere spazi </a:t>
            </a:r>
            <a:r>
              <a:rPr sz="2800" spc="-5" dirty="0">
                <a:latin typeface="Century Gothic"/>
                <a:cs typeface="Century Gothic"/>
              </a:rPr>
              <a:t>adeguati </a:t>
            </a:r>
            <a:r>
              <a:rPr sz="2800" spc="-10" dirty="0">
                <a:latin typeface="Century Gothic"/>
                <a:cs typeface="Century Gothic"/>
              </a:rPr>
              <a:t>da </a:t>
            </a:r>
            <a:r>
              <a:rPr sz="2800" spc="-5" dirty="0">
                <a:latin typeface="Century Gothic"/>
                <a:cs typeface="Century Gothic"/>
              </a:rPr>
              <a:t>destinare </a:t>
            </a:r>
            <a:r>
              <a:rPr sz="2800" spc="-10" dirty="0">
                <a:latin typeface="Century Gothic"/>
                <a:cs typeface="Century Gothic"/>
              </a:rPr>
              <a:t>alla</a:t>
            </a:r>
            <a:r>
              <a:rPr sz="2800" spc="114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formazione;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2700">
              <a:latin typeface="Times New Roman"/>
              <a:cs typeface="Times New Roman"/>
            </a:endParaRPr>
          </a:p>
          <a:p>
            <a:pPr marL="241300" marR="63500" indent="-228600">
              <a:lnSpc>
                <a:spcPts val="3020"/>
              </a:lnSpc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Century Gothic"/>
                <a:cs typeface="Century Gothic"/>
              </a:rPr>
              <a:t>disporre di capacità tecniche rispetto </a:t>
            </a:r>
            <a:r>
              <a:rPr sz="2800" spc="-10" dirty="0">
                <a:latin typeface="Century Gothic"/>
                <a:cs typeface="Century Gothic"/>
              </a:rPr>
              <a:t>alla </a:t>
            </a:r>
            <a:r>
              <a:rPr sz="2800" spc="-5" dirty="0">
                <a:latin typeface="Century Gothic"/>
                <a:cs typeface="Century Gothic"/>
              </a:rPr>
              <a:t>disponibilità </a:t>
            </a:r>
            <a:r>
              <a:rPr sz="2800" spc="-10" dirty="0">
                <a:latin typeface="Century Gothic"/>
                <a:cs typeface="Century Gothic"/>
              </a:rPr>
              <a:t>di  strumenti per </a:t>
            </a:r>
            <a:r>
              <a:rPr sz="2800" spc="-5" dirty="0">
                <a:latin typeface="Century Gothic"/>
                <a:cs typeface="Century Gothic"/>
              </a:rPr>
              <a:t>la formazione conformi </a:t>
            </a:r>
            <a:r>
              <a:rPr sz="2800" spc="-10" dirty="0">
                <a:latin typeface="Century Gothic"/>
                <a:cs typeface="Century Gothic"/>
              </a:rPr>
              <a:t>alla </a:t>
            </a:r>
            <a:r>
              <a:rPr sz="2800" spc="-5" dirty="0">
                <a:latin typeface="Century Gothic"/>
                <a:cs typeface="Century Gothic"/>
              </a:rPr>
              <a:t>normativa</a:t>
            </a:r>
            <a:r>
              <a:rPr sz="2800" spc="14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vigente;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2650">
              <a:latin typeface="Times New Roman"/>
              <a:cs typeface="Times New Roman"/>
            </a:endParaRPr>
          </a:p>
          <a:p>
            <a:pPr marL="241300" marR="5080" indent="-228600">
              <a:lnSpc>
                <a:spcPts val="3030"/>
              </a:lnSpc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Century Gothic"/>
                <a:cs typeface="Century Gothic"/>
              </a:rPr>
              <a:t>disporre di capacità formative mettendo a disposizione tutor  aziendali incaricati</a:t>
            </a:r>
            <a:r>
              <a:rPr sz="2800" spc="5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di:</a:t>
            </a:r>
            <a:endParaRPr sz="2800">
              <a:latin typeface="Century Gothic"/>
              <a:cs typeface="Century Gothic"/>
            </a:endParaRPr>
          </a:p>
          <a:p>
            <a:pPr marL="698500" lvl="1" indent="-228600">
              <a:lnSpc>
                <a:spcPct val="100000"/>
              </a:lnSpc>
              <a:spcBef>
                <a:spcPts val="110"/>
              </a:spcBef>
              <a:buFont typeface="Arial"/>
              <a:buChar char="•"/>
              <a:tabLst>
                <a:tab pos="698500" algn="l"/>
              </a:tabLst>
            </a:pPr>
            <a:r>
              <a:rPr sz="2800" spc="-5" dirty="0">
                <a:latin typeface="Century Gothic"/>
                <a:cs typeface="Century Gothic"/>
              </a:rPr>
              <a:t>garantire </a:t>
            </a: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10" dirty="0">
                <a:latin typeface="Century Gothic"/>
                <a:cs typeface="Century Gothic"/>
              </a:rPr>
              <a:t>percorso </a:t>
            </a:r>
            <a:r>
              <a:rPr sz="2800" spc="-5" dirty="0">
                <a:latin typeface="Century Gothic"/>
                <a:cs typeface="Century Gothic"/>
              </a:rPr>
              <a:t>di</a:t>
            </a:r>
            <a:r>
              <a:rPr sz="2800" spc="2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formazione</a:t>
            </a:r>
            <a:endParaRPr sz="2800">
              <a:latin typeface="Century Gothic"/>
              <a:cs typeface="Century Gothic"/>
            </a:endParaRPr>
          </a:p>
          <a:p>
            <a:pPr marL="698500" lvl="1" indent="-228600">
              <a:lnSpc>
                <a:spcPct val="100000"/>
              </a:lnSpc>
              <a:spcBef>
                <a:spcPts val="165"/>
              </a:spcBef>
              <a:buFont typeface="Arial"/>
              <a:buChar char="•"/>
              <a:tabLst>
                <a:tab pos="698500" algn="l"/>
              </a:tabLst>
            </a:pPr>
            <a:r>
              <a:rPr sz="2800" spc="-5" dirty="0">
                <a:latin typeface="Century Gothic"/>
                <a:cs typeface="Century Gothic"/>
              </a:rPr>
              <a:t>favorire l’inserimento</a:t>
            </a:r>
            <a:r>
              <a:rPr sz="280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dell’apprendista</a:t>
            </a:r>
            <a:endParaRPr sz="2800">
              <a:latin typeface="Century Gothic"/>
              <a:cs typeface="Century Gothic"/>
            </a:endParaRPr>
          </a:p>
          <a:p>
            <a:pPr marL="698500" lvl="1" indent="-228600">
              <a:lnSpc>
                <a:spcPct val="100000"/>
              </a:lnSpc>
              <a:spcBef>
                <a:spcPts val="170"/>
              </a:spcBef>
              <a:buFont typeface="Arial"/>
              <a:buChar char="•"/>
              <a:tabLst>
                <a:tab pos="698500" algn="l"/>
              </a:tabLst>
            </a:pPr>
            <a:r>
              <a:rPr sz="2800" spc="-5" dirty="0">
                <a:latin typeface="Century Gothic"/>
                <a:cs typeface="Century Gothic"/>
              </a:rPr>
              <a:t>collaborare con </a:t>
            </a: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5" dirty="0">
                <a:latin typeface="Century Gothic"/>
                <a:cs typeface="Century Gothic"/>
              </a:rPr>
              <a:t>tutor formativo</a:t>
            </a:r>
            <a:r>
              <a:rPr sz="280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scolastico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540" y="1067561"/>
            <a:ext cx="11271885" cy="480822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1308100">
              <a:lnSpc>
                <a:spcPts val="3020"/>
              </a:lnSpc>
              <a:spcBef>
                <a:spcPts val="480"/>
              </a:spcBef>
            </a:pPr>
            <a:r>
              <a:rPr sz="2800" spc="-5" dirty="0">
                <a:latin typeface="Century Gothic"/>
                <a:cs typeface="Century Gothic"/>
              </a:rPr>
              <a:t>Il tutor, che </a:t>
            </a:r>
            <a:r>
              <a:rPr sz="2800" spc="-10" dirty="0">
                <a:latin typeface="Century Gothic"/>
                <a:cs typeface="Century Gothic"/>
              </a:rPr>
              <a:t>può </a:t>
            </a:r>
            <a:r>
              <a:rPr sz="2800" spc="-5" dirty="0">
                <a:latin typeface="Century Gothic"/>
                <a:cs typeface="Century Gothic"/>
              </a:rPr>
              <a:t>essere </a:t>
            </a:r>
            <a:r>
              <a:rPr sz="2800" spc="-10" dirty="0">
                <a:latin typeface="Century Gothic"/>
                <a:cs typeface="Century Gothic"/>
              </a:rPr>
              <a:t>anche </a:t>
            </a: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10" dirty="0">
                <a:latin typeface="Century Gothic"/>
                <a:cs typeface="Century Gothic"/>
              </a:rPr>
              <a:t>datore </a:t>
            </a:r>
            <a:r>
              <a:rPr sz="2800" dirty="0">
                <a:latin typeface="Century Gothic"/>
                <a:cs typeface="Century Gothic"/>
              </a:rPr>
              <a:t>di </a:t>
            </a:r>
            <a:r>
              <a:rPr sz="2800" spc="-5" dirty="0">
                <a:latin typeface="Century Gothic"/>
                <a:cs typeface="Century Gothic"/>
              </a:rPr>
              <a:t>lavoro, </a:t>
            </a:r>
            <a:r>
              <a:rPr sz="2800" spc="-10" dirty="0">
                <a:latin typeface="Century Gothic"/>
                <a:cs typeface="Century Gothic"/>
              </a:rPr>
              <a:t>svolge le  </a:t>
            </a:r>
            <a:r>
              <a:rPr sz="2800" spc="-5" dirty="0">
                <a:latin typeface="Century Gothic"/>
                <a:cs typeface="Century Gothic"/>
              </a:rPr>
              <a:t>seguenti</a:t>
            </a:r>
            <a:r>
              <a:rPr sz="2800" spc="35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funzioni:</a:t>
            </a:r>
            <a:endParaRPr sz="28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271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Century Gothic"/>
                <a:cs typeface="Century Gothic"/>
              </a:rPr>
              <a:t>affianca </a:t>
            </a:r>
            <a:r>
              <a:rPr sz="2800" spc="-5" dirty="0">
                <a:latin typeface="Century Gothic"/>
                <a:cs typeface="Century Gothic"/>
              </a:rPr>
              <a:t>l’apprendista nell’inserimento </a:t>
            </a:r>
            <a:r>
              <a:rPr sz="2800" dirty="0">
                <a:latin typeface="Century Gothic"/>
                <a:cs typeface="Century Gothic"/>
              </a:rPr>
              <a:t>in</a:t>
            </a:r>
            <a:r>
              <a:rPr sz="2800" spc="7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azienda;</a:t>
            </a:r>
            <a:endParaRPr sz="28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  <a:tab pos="2309495" algn="l"/>
              </a:tabLst>
            </a:pPr>
            <a:r>
              <a:rPr sz="2800" spc="-5" dirty="0">
                <a:latin typeface="Century Gothic"/>
                <a:cs typeface="Century Gothic"/>
              </a:rPr>
              <a:t>lo</a:t>
            </a:r>
            <a:r>
              <a:rPr sz="280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affianca	e </a:t>
            </a:r>
            <a:r>
              <a:rPr sz="2800" dirty="0">
                <a:latin typeface="Century Gothic"/>
                <a:cs typeface="Century Gothic"/>
              </a:rPr>
              <a:t>guida </a:t>
            </a:r>
            <a:r>
              <a:rPr sz="2800" spc="-5" dirty="0">
                <a:latin typeface="Century Gothic"/>
                <a:cs typeface="Century Gothic"/>
              </a:rPr>
              <a:t>nel </a:t>
            </a:r>
            <a:r>
              <a:rPr sz="2800" spc="-10" dirty="0">
                <a:latin typeface="Century Gothic"/>
                <a:cs typeface="Century Gothic"/>
              </a:rPr>
              <a:t>percorso </a:t>
            </a:r>
            <a:r>
              <a:rPr sz="2800" spc="-5" dirty="0">
                <a:latin typeface="Century Gothic"/>
                <a:cs typeface="Century Gothic"/>
              </a:rPr>
              <a:t>di</a:t>
            </a:r>
            <a:r>
              <a:rPr sz="2800" spc="3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formazione;</a:t>
            </a:r>
            <a:endParaRPr sz="2800">
              <a:latin typeface="Century Gothic"/>
              <a:cs typeface="Century Gothic"/>
            </a:endParaRPr>
          </a:p>
          <a:p>
            <a:pPr marL="241300" marR="386715" indent="-228600">
              <a:lnSpc>
                <a:spcPts val="303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Century Gothic"/>
                <a:cs typeface="Century Gothic"/>
              </a:rPr>
              <a:t>gli </a:t>
            </a:r>
            <a:r>
              <a:rPr sz="2800" spc="-10" dirty="0">
                <a:latin typeface="Century Gothic"/>
                <a:cs typeface="Century Gothic"/>
              </a:rPr>
              <a:t>trasmette </a:t>
            </a:r>
            <a:r>
              <a:rPr sz="2800" spc="-5" dirty="0">
                <a:latin typeface="Century Gothic"/>
                <a:cs typeface="Century Gothic"/>
              </a:rPr>
              <a:t>le competenze necessarie </a:t>
            </a:r>
            <a:r>
              <a:rPr sz="2800" spc="-10" dirty="0">
                <a:latin typeface="Century Gothic"/>
                <a:cs typeface="Century Gothic"/>
              </a:rPr>
              <a:t>allo </a:t>
            </a:r>
            <a:r>
              <a:rPr sz="2800" spc="-5" dirty="0">
                <a:latin typeface="Century Gothic"/>
                <a:cs typeface="Century Gothic"/>
              </a:rPr>
              <a:t>svolgimento delle  attività </a:t>
            </a:r>
            <a:r>
              <a:rPr sz="2800" spc="-10" dirty="0">
                <a:latin typeface="Century Gothic"/>
                <a:cs typeface="Century Gothic"/>
              </a:rPr>
              <a:t>lavorative;</a:t>
            </a:r>
            <a:endParaRPr sz="2800">
              <a:latin typeface="Century Gothic"/>
              <a:cs typeface="Century Gothic"/>
            </a:endParaRPr>
          </a:p>
          <a:p>
            <a:pPr marL="241300" marR="314325" indent="-228600">
              <a:lnSpc>
                <a:spcPts val="302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Century Gothic"/>
                <a:cs typeface="Century Gothic"/>
              </a:rPr>
              <a:t>partecipa, </a:t>
            </a:r>
            <a:r>
              <a:rPr sz="2800" spc="-5" dirty="0">
                <a:latin typeface="Century Gothic"/>
                <a:cs typeface="Century Gothic"/>
              </a:rPr>
              <a:t>con </a:t>
            </a: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5" dirty="0">
                <a:latin typeface="Century Gothic"/>
                <a:cs typeface="Century Gothic"/>
              </a:rPr>
              <a:t>tutor scolastico, alla compilazione </a:t>
            </a:r>
            <a:r>
              <a:rPr sz="2800" spc="-10" dirty="0">
                <a:latin typeface="Century Gothic"/>
                <a:cs typeface="Century Gothic"/>
              </a:rPr>
              <a:t>del </a:t>
            </a:r>
            <a:r>
              <a:rPr sz="2800" spc="-5" dirty="0">
                <a:latin typeface="Century Gothic"/>
                <a:cs typeface="Century Gothic"/>
              </a:rPr>
              <a:t>dossier  individuale;</a:t>
            </a:r>
            <a:endParaRPr sz="2800">
              <a:latin typeface="Century Gothic"/>
              <a:cs typeface="Century Gothic"/>
            </a:endParaRPr>
          </a:p>
          <a:p>
            <a:pPr marL="241300" marR="5080" indent="-228600">
              <a:lnSpc>
                <a:spcPts val="302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Century Gothic"/>
                <a:cs typeface="Century Gothic"/>
              </a:rPr>
              <a:t>fornisce </a:t>
            </a:r>
            <a:r>
              <a:rPr sz="2800" spc="-10" dirty="0">
                <a:latin typeface="Century Gothic"/>
                <a:cs typeface="Century Gothic"/>
              </a:rPr>
              <a:t>alla </a:t>
            </a:r>
            <a:r>
              <a:rPr sz="2800" spc="-5" dirty="0">
                <a:latin typeface="Century Gothic"/>
                <a:cs typeface="Century Gothic"/>
              </a:rPr>
              <a:t>scuola elementi </a:t>
            </a:r>
            <a:r>
              <a:rPr sz="2800" dirty="0">
                <a:latin typeface="Century Gothic"/>
                <a:cs typeface="Century Gothic"/>
              </a:rPr>
              <a:t>utili </a:t>
            </a:r>
            <a:r>
              <a:rPr sz="2800" spc="-10" dirty="0">
                <a:latin typeface="Century Gothic"/>
                <a:cs typeface="Century Gothic"/>
              </a:rPr>
              <a:t>alla </a:t>
            </a:r>
            <a:r>
              <a:rPr sz="2800" spc="-5" dirty="0">
                <a:latin typeface="Century Gothic"/>
                <a:cs typeface="Century Gothic"/>
              </a:rPr>
              <a:t>valutazione delle attività </a:t>
            </a:r>
            <a:r>
              <a:rPr sz="2800" spc="-10" dirty="0">
                <a:latin typeface="Century Gothic"/>
                <a:cs typeface="Century Gothic"/>
              </a:rPr>
              <a:t>di  apprendistato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776" y="99060"/>
            <a:ext cx="6160770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540" y="223265"/>
            <a:ext cx="55860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006FC0"/>
                </a:solidFill>
              </a:rPr>
              <a:t>il </a:t>
            </a:r>
            <a:r>
              <a:rPr sz="3600" dirty="0">
                <a:solidFill>
                  <a:srgbClr val="006FC0"/>
                </a:solidFill>
              </a:rPr>
              <a:t>tutor </a:t>
            </a:r>
            <a:r>
              <a:rPr sz="3600" spc="-5" dirty="0">
                <a:solidFill>
                  <a:srgbClr val="006FC0"/>
                </a:solidFill>
              </a:rPr>
              <a:t>aziendale:</a:t>
            </a:r>
            <a:r>
              <a:rPr sz="3600" spc="-50" dirty="0">
                <a:solidFill>
                  <a:srgbClr val="006FC0"/>
                </a:solidFill>
              </a:rPr>
              <a:t> </a:t>
            </a:r>
            <a:r>
              <a:rPr sz="3600" spc="-5" dirty="0">
                <a:solidFill>
                  <a:srgbClr val="006FC0"/>
                </a:solidFill>
              </a:rPr>
              <a:t>funzioni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" y="9144"/>
            <a:ext cx="6514338" cy="8999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8208" y="118999"/>
            <a:ext cx="600773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006FC0"/>
                </a:solidFill>
              </a:rPr>
              <a:t>Rapporto fra Impresa e</a:t>
            </a:r>
            <a:r>
              <a:rPr sz="3200" spc="-80" dirty="0">
                <a:solidFill>
                  <a:srgbClr val="006FC0"/>
                </a:solidFill>
              </a:rPr>
              <a:t> </a:t>
            </a:r>
            <a:r>
              <a:rPr sz="3200" spc="-5" dirty="0">
                <a:solidFill>
                  <a:srgbClr val="006FC0"/>
                </a:solidFill>
              </a:rPr>
              <a:t>scuola</a:t>
            </a:r>
            <a:endParaRPr sz="3200"/>
          </a:p>
        </p:txBody>
      </p:sp>
      <p:sp>
        <p:nvSpPr>
          <p:cNvPr id="4" name="object 4"/>
          <p:cNvSpPr/>
          <p:nvPr/>
        </p:nvSpPr>
        <p:spPr>
          <a:xfrm>
            <a:off x="96011" y="1168908"/>
            <a:ext cx="5423916" cy="48950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10692" y="2246670"/>
            <a:ext cx="3888740" cy="2444750"/>
          </a:xfrm>
          <a:prstGeom prst="rect">
            <a:avLst/>
          </a:prstGeom>
        </p:spPr>
        <p:txBody>
          <a:bodyPr vert="horz" wrap="square" lIns="0" tIns="256540" rIns="0" bIns="0" rtlCol="0">
            <a:spAutoFit/>
          </a:bodyPr>
          <a:lstStyle/>
          <a:p>
            <a:pPr marL="1233170">
              <a:lnSpc>
                <a:spcPct val="100000"/>
              </a:lnSpc>
              <a:spcBef>
                <a:spcPts val="2020"/>
              </a:spcBef>
            </a:pPr>
            <a:r>
              <a:rPr sz="3200" b="1" dirty="0">
                <a:solidFill>
                  <a:srgbClr val="FFFFFF"/>
                </a:solidFill>
                <a:latin typeface="Century Gothic"/>
                <a:cs typeface="Century Gothic"/>
              </a:rPr>
              <a:t>IMPRESA</a:t>
            </a:r>
            <a:endParaRPr sz="3200">
              <a:latin typeface="Century Gothic"/>
              <a:cs typeface="Century Gothic"/>
            </a:endParaRPr>
          </a:p>
          <a:p>
            <a:pPr marL="12700" marR="199390">
              <a:lnSpc>
                <a:spcPts val="2210"/>
              </a:lnSpc>
              <a:spcBef>
                <a:spcPts val="1435"/>
              </a:spcBef>
              <a:buChar char="-"/>
              <a:tabLst>
                <a:tab pos="191135" algn="l"/>
              </a:tabLst>
            </a:pP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Protocollo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con la scuola  relativo a contenuto e</a:t>
            </a:r>
            <a:r>
              <a:rPr sz="2000" spc="-14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durata  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degli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obblighi</a:t>
            </a:r>
            <a:r>
              <a:rPr sz="2000" spc="-3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formativi</a:t>
            </a:r>
            <a:endParaRPr sz="2000">
              <a:latin typeface="Century Gothic"/>
              <a:cs typeface="Century Gothic"/>
            </a:endParaRPr>
          </a:p>
          <a:p>
            <a:pPr marL="190500" indent="-178435">
              <a:lnSpc>
                <a:spcPts val="2305"/>
              </a:lnSpc>
              <a:spcBef>
                <a:spcPts val="610"/>
              </a:spcBef>
              <a:buChar char="-"/>
              <a:tabLst>
                <a:tab pos="191135" algn="l"/>
              </a:tabLst>
            </a:pPr>
            <a:r>
              <a:rPr sz="2000" b="1" dirty="0">
                <a:solidFill>
                  <a:srgbClr val="FFFFFF"/>
                </a:solidFill>
                <a:latin typeface="Century Gothic"/>
                <a:cs typeface="Century Gothic"/>
              </a:rPr>
              <a:t>Formazione </a:t>
            </a: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interna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secondo</a:t>
            </a:r>
            <a:r>
              <a:rPr sz="2000" spc="-8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entury Gothic"/>
                <a:cs typeface="Century Gothic"/>
              </a:rPr>
              <a:t>il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ts val="2305"/>
              </a:lnSpc>
            </a:pP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Piano </a:t>
            </a:r>
            <a:r>
              <a:rPr sz="2000" b="1" dirty="0">
                <a:solidFill>
                  <a:srgbClr val="FFFFFF"/>
                </a:solidFill>
                <a:latin typeface="Century Gothic"/>
                <a:cs typeface="Century Gothic"/>
              </a:rPr>
              <a:t>Formativo</a:t>
            </a:r>
            <a:r>
              <a:rPr sz="2000" b="1" spc="-4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Individuale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487667" y="1168908"/>
            <a:ext cx="5430520" cy="4895215"/>
          </a:xfrm>
          <a:custGeom>
            <a:avLst/>
            <a:gdLst/>
            <a:ahLst/>
            <a:cxnLst/>
            <a:rect l="l" t="t" r="r" b="b"/>
            <a:pathLst>
              <a:path w="5430520" h="4895215">
                <a:moveTo>
                  <a:pt x="1713230" y="0"/>
                </a:moveTo>
                <a:lnTo>
                  <a:pt x="0" y="2447543"/>
                </a:lnTo>
                <a:lnTo>
                  <a:pt x="1713230" y="4895088"/>
                </a:lnTo>
                <a:lnTo>
                  <a:pt x="1713230" y="3671316"/>
                </a:lnTo>
                <a:lnTo>
                  <a:pt x="5430012" y="3671316"/>
                </a:lnTo>
                <a:lnTo>
                  <a:pt x="5430012" y="1223771"/>
                </a:lnTo>
                <a:lnTo>
                  <a:pt x="1713230" y="1223771"/>
                </a:lnTo>
                <a:lnTo>
                  <a:pt x="1713230" y="0"/>
                </a:lnTo>
                <a:close/>
              </a:path>
            </a:pathLst>
          </a:custGeom>
          <a:solidFill>
            <a:srgbClr val="D05F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59420" y="2332209"/>
            <a:ext cx="3716654" cy="2273935"/>
          </a:xfrm>
          <a:prstGeom prst="rect">
            <a:avLst/>
          </a:prstGeom>
        </p:spPr>
        <p:txBody>
          <a:bodyPr vert="horz" wrap="square" lIns="0" tIns="256540" rIns="0" bIns="0" rtlCol="0">
            <a:spAutoFit/>
          </a:bodyPr>
          <a:lstStyle/>
          <a:p>
            <a:pPr marL="1250315">
              <a:lnSpc>
                <a:spcPct val="100000"/>
              </a:lnSpc>
              <a:spcBef>
                <a:spcPts val="2020"/>
              </a:spcBef>
            </a:pPr>
            <a:r>
              <a:rPr sz="3200" spc="-5" dirty="0">
                <a:solidFill>
                  <a:srgbClr val="FFFFFF"/>
                </a:solidFill>
                <a:latin typeface="Century Gothic"/>
                <a:cs typeface="Century Gothic"/>
              </a:rPr>
              <a:t>SCUOLA</a:t>
            </a:r>
            <a:endParaRPr sz="3200">
              <a:latin typeface="Century Gothic"/>
              <a:cs typeface="Century Gothic"/>
            </a:endParaRPr>
          </a:p>
          <a:p>
            <a:pPr marL="12700" marR="5080">
              <a:lnSpc>
                <a:spcPts val="2210"/>
              </a:lnSpc>
              <a:spcBef>
                <a:spcPts val="1435"/>
              </a:spcBef>
              <a:buChar char="-"/>
              <a:tabLst>
                <a:tab pos="191135" algn="l"/>
              </a:tabLst>
            </a:pP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Protocollo </a:t>
            </a:r>
            <a:r>
              <a:rPr sz="2000" dirty="0">
                <a:solidFill>
                  <a:srgbClr val="FFFFFF"/>
                </a:solidFill>
                <a:latin typeface="Century Gothic"/>
                <a:cs typeface="Century Gothic"/>
              </a:rPr>
              <a:t>e </a:t>
            </a: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Piano</a:t>
            </a:r>
            <a:r>
              <a:rPr sz="2000" b="1" spc="-9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b="1" dirty="0">
                <a:solidFill>
                  <a:srgbClr val="FFFFFF"/>
                </a:solidFill>
                <a:latin typeface="Century Gothic"/>
                <a:cs typeface="Century Gothic"/>
              </a:rPr>
              <a:t>Formativo  Individuale</a:t>
            </a:r>
            <a:endParaRPr sz="2000">
              <a:latin typeface="Century Gothic"/>
              <a:cs typeface="Century Gothic"/>
            </a:endParaRPr>
          </a:p>
          <a:p>
            <a:pPr marL="190500" indent="-178435">
              <a:lnSpc>
                <a:spcPct val="100000"/>
              </a:lnSpc>
              <a:spcBef>
                <a:spcPts val="615"/>
              </a:spcBef>
              <a:buChar char="-"/>
              <a:tabLst>
                <a:tab pos="191135" algn="l"/>
              </a:tabLst>
            </a:pPr>
            <a:r>
              <a:rPr sz="2000" b="1" dirty="0">
                <a:solidFill>
                  <a:srgbClr val="FFFFFF"/>
                </a:solidFill>
                <a:latin typeface="Century Gothic"/>
                <a:cs typeface="Century Gothic"/>
              </a:rPr>
              <a:t>Formazione</a:t>
            </a:r>
            <a:r>
              <a:rPr sz="2000" b="1" spc="-2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esterna</a:t>
            </a:r>
            <a:endParaRPr sz="2000">
              <a:latin typeface="Century Gothic"/>
              <a:cs typeface="Century Gothic"/>
            </a:endParaRPr>
          </a:p>
          <a:p>
            <a:pPr marL="190500" indent="-178435">
              <a:lnSpc>
                <a:spcPct val="100000"/>
              </a:lnSpc>
              <a:spcBef>
                <a:spcPts val="670"/>
              </a:spcBef>
              <a:buChar char="-"/>
              <a:tabLst>
                <a:tab pos="191135" algn="l"/>
              </a:tabLst>
            </a:pPr>
            <a:r>
              <a:rPr sz="2000" b="1" dirty="0">
                <a:solidFill>
                  <a:srgbClr val="FFFFFF"/>
                </a:solidFill>
                <a:latin typeface="Century Gothic"/>
                <a:cs typeface="Century Gothic"/>
              </a:rPr>
              <a:t>Certificazione</a:t>
            </a:r>
            <a:r>
              <a:rPr sz="2000" b="1" spc="-4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entury Gothic"/>
                <a:cs typeface="Century Gothic"/>
              </a:rPr>
              <a:t>competenze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739896" y="2404872"/>
            <a:ext cx="4187952" cy="3142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2495" y="1694179"/>
            <a:ext cx="11318875" cy="377952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836930">
              <a:lnSpc>
                <a:spcPct val="90000"/>
              </a:lnSpc>
              <a:spcBef>
                <a:spcPts val="430"/>
              </a:spcBef>
            </a:pPr>
            <a:r>
              <a:rPr sz="2800" spc="-5" dirty="0">
                <a:latin typeface="Century Gothic"/>
                <a:cs typeface="Century Gothic"/>
              </a:rPr>
              <a:t>esonero retributivo totale </a:t>
            </a:r>
            <a:r>
              <a:rPr sz="2800" spc="-10" dirty="0">
                <a:latin typeface="Century Gothic"/>
                <a:cs typeface="Century Gothic"/>
              </a:rPr>
              <a:t>per </a:t>
            </a:r>
            <a:r>
              <a:rPr sz="2800" spc="-5" dirty="0">
                <a:latin typeface="Century Gothic"/>
                <a:cs typeface="Century Gothic"/>
              </a:rPr>
              <a:t>la formazione esterna ed una  </a:t>
            </a:r>
            <a:r>
              <a:rPr sz="2800" spc="-10" dirty="0">
                <a:latin typeface="Century Gothic"/>
                <a:cs typeface="Century Gothic"/>
              </a:rPr>
              <a:t>percentuale del 10% per </a:t>
            </a:r>
            <a:r>
              <a:rPr sz="2800" spc="-5" dirty="0">
                <a:latin typeface="Century Gothic"/>
                <a:cs typeface="Century Gothic"/>
              </a:rPr>
              <a:t>la formazione interna, stabilito dalla  contrattazione collettiva di</a:t>
            </a:r>
            <a:r>
              <a:rPr sz="2800" spc="2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riferimento;</a:t>
            </a:r>
            <a:endParaRPr sz="2800">
              <a:latin typeface="Century Gothic"/>
              <a:cs typeface="Century Gothic"/>
            </a:endParaRPr>
          </a:p>
          <a:p>
            <a:pPr marL="12700" marR="55244">
              <a:lnSpc>
                <a:spcPct val="90000"/>
              </a:lnSpc>
              <a:spcBef>
                <a:spcPts val="1010"/>
              </a:spcBef>
            </a:pP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5" dirty="0">
                <a:latin typeface="Century Gothic"/>
                <a:cs typeface="Century Gothic"/>
              </a:rPr>
              <a:t>trattamento contributivo </a:t>
            </a:r>
            <a:r>
              <a:rPr sz="2800" spc="-10" dirty="0">
                <a:latin typeface="Century Gothic"/>
                <a:cs typeface="Century Gothic"/>
              </a:rPr>
              <a:t>agevolato </a:t>
            </a:r>
            <a:r>
              <a:rPr sz="2800" dirty="0">
                <a:latin typeface="Century Gothic"/>
                <a:cs typeface="Century Gothic"/>
              </a:rPr>
              <a:t>fino </a:t>
            </a:r>
            <a:r>
              <a:rPr sz="2800" spc="-10" dirty="0">
                <a:latin typeface="Century Gothic"/>
                <a:cs typeface="Century Gothic"/>
              </a:rPr>
              <a:t>all'anno successivo alla  </a:t>
            </a:r>
            <a:r>
              <a:rPr sz="2800" spc="-5" dirty="0">
                <a:latin typeface="Century Gothic"/>
                <a:cs typeface="Century Gothic"/>
              </a:rPr>
              <a:t>prosecuzione dell'apprendistato come </a:t>
            </a:r>
            <a:r>
              <a:rPr sz="2800" dirty="0">
                <a:latin typeface="Century Gothic"/>
                <a:cs typeface="Century Gothic"/>
              </a:rPr>
              <a:t>ordinario </a:t>
            </a:r>
            <a:r>
              <a:rPr sz="2800" spc="-5" dirty="0">
                <a:latin typeface="Century Gothic"/>
                <a:cs typeface="Century Gothic"/>
              </a:rPr>
              <a:t>rapporto  subordinato a tempo</a:t>
            </a:r>
            <a:r>
              <a:rPr sz="2800" spc="2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indeterminato;</a:t>
            </a:r>
            <a:endParaRPr sz="2800">
              <a:latin typeface="Century Gothic"/>
              <a:cs typeface="Century Gothic"/>
            </a:endParaRPr>
          </a:p>
          <a:p>
            <a:pPr marL="12700" marR="5080">
              <a:lnSpc>
                <a:spcPts val="3030"/>
              </a:lnSpc>
              <a:spcBef>
                <a:spcPts val="1035"/>
              </a:spcBef>
            </a:pPr>
            <a:r>
              <a:rPr sz="2800" spc="-10" dirty="0">
                <a:latin typeface="Century Gothic"/>
                <a:cs typeface="Century Gothic"/>
              </a:rPr>
              <a:t>l'apprendista </a:t>
            </a:r>
            <a:r>
              <a:rPr sz="2800" spc="-5" dirty="0">
                <a:latin typeface="Century Gothic"/>
                <a:cs typeface="Century Gothic"/>
              </a:rPr>
              <a:t>non rileva </a:t>
            </a:r>
            <a:r>
              <a:rPr sz="2800" spc="-10" dirty="0">
                <a:latin typeface="Century Gothic"/>
                <a:cs typeface="Century Gothic"/>
              </a:rPr>
              <a:t>per </a:t>
            </a: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5" dirty="0">
                <a:latin typeface="Century Gothic"/>
                <a:cs typeface="Century Gothic"/>
              </a:rPr>
              <a:t>raggiungimento </a:t>
            </a:r>
            <a:r>
              <a:rPr sz="2800" spc="-10" dirty="0">
                <a:latin typeface="Century Gothic"/>
                <a:cs typeface="Century Gothic"/>
              </a:rPr>
              <a:t>dei </a:t>
            </a:r>
            <a:r>
              <a:rPr sz="2800" dirty="0">
                <a:latin typeface="Century Gothic"/>
                <a:cs typeface="Century Gothic"/>
              </a:rPr>
              <a:t>limiti </a:t>
            </a:r>
            <a:r>
              <a:rPr sz="2800" spc="-5" dirty="0">
                <a:latin typeface="Century Gothic"/>
                <a:cs typeface="Century Gothic"/>
              </a:rPr>
              <a:t>numerici </a:t>
            </a:r>
            <a:r>
              <a:rPr sz="2800" spc="-10" dirty="0">
                <a:latin typeface="Century Gothic"/>
                <a:cs typeface="Century Gothic"/>
              </a:rPr>
              <a:t>di  </a:t>
            </a:r>
            <a:r>
              <a:rPr sz="2800" spc="-5" dirty="0">
                <a:latin typeface="Century Gothic"/>
                <a:cs typeface="Century Gothic"/>
              </a:rPr>
              <a:t>leggi e contratti per l'applicazione di specifiche normative o  </a:t>
            </a:r>
            <a:r>
              <a:rPr sz="2800" dirty="0">
                <a:latin typeface="Century Gothic"/>
                <a:cs typeface="Century Gothic"/>
              </a:rPr>
              <a:t>istituti.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1731" y="51815"/>
            <a:ext cx="7855458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12495" y="175640"/>
            <a:ext cx="72790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006FC0"/>
                </a:solidFill>
              </a:rPr>
              <a:t>alcuni vantaggi per le</a:t>
            </a:r>
            <a:r>
              <a:rPr sz="3600" spc="-40" dirty="0">
                <a:solidFill>
                  <a:srgbClr val="006FC0"/>
                </a:solidFill>
              </a:rPr>
              <a:t> </a:t>
            </a:r>
            <a:r>
              <a:rPr sz="3600" dirty="0">
                <a:solidFill>
                  <a:srgbClr val="006FC0"/>
                </a:solidFill>
              </a:rPr>
              <a:t>aziende…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3444"/>
            <a:ext cx="4094226" cy="11193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72083"/>
            <a:ext cx="2487930" cy="11193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262890"/>
            <a:ext cx="3535679" cy="118364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 marR="5080">
              <a:lnSpc>
                <a:spcPts val="4320"/>
              </a:lnSpc>
              <a:spcBef>
                <a:spcPts val="640"/>
              </a:spcBef>
            </a:pPr>
            <a:r>
              <a:rPr sz="4000" spc="-10" dirty="0">
                <a:solidFill>
                  <a:srgbClr val="006FC0"/>
                </a:solidFill>
              </a:rPr>
              <a:t>Benefici per la  SCUOLA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6671564" y="2070861"/>
            <a:ext cx="1386840" cy="54991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86055" marR="5080" indent="-173990">
              <a:lnSpc>
                <a:spcPts val="1970"/>
              </a:lnSpc>
              <a:spcBef>
                <a:spcPts val="325"/>
              </a:spcBef>
            </a:pPr>
            <a:r>
              <a:rPr sz="1800" b="1" dirty="0">
                <a:solidFill>
                  <a:srgbClr val="FFFFFF"/>
                </a:solidFill>
                <a:latin typeface="Calibri"/>
                <a:cs typeface="Calibri"/>
              </a:rPr>
              <a:t>INN</a:t>
            </a:r>
            <a:r>
              <a:rPr sz="1800" b="1" spc="-4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800" b="1" spc="-9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800" b="1" dirty="0">
                <a:solidFill>
                  <a:srgbClr val="FFFFFF"/>
                </a:solidFill>
                <a:latin typeface="Calibri"/>
                <a:cs typeface="Calibri"/>
              </a:rPr>
              <a:t>AZIONE  </a:t>
            </a:r>
            <a:r>
              <a:rPr sz="1800" b="1" spc="-20" dirty="0">
                <a:solidFill>
                  <a:srgbClr val="FFFFFF"/>
                </a:solidFill>
                <a:latin typeface="Calibri"/>
                <a:cs typeface="Calibri"/>
              </a:rPr>
              <a:t>DIDATTICA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08544" y="3858005"/>
            <a:ext cx="1285240" cy="54991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 indent="93980">
              <a:lnSpc>
                <a:spcPts val="1970"/>
              </a:lnSpc>
              <a:spcBef>
                <a:spcPts val="325"/>
              </a:spcBef>
            </a:pPr>
            <a:r>
              <a:rPr sz="1800" b="1" spc="-5" dirty="0">
                <a:solidFill>
                  <a:srgbClr val="6F2F9F"/>
                </a:solidFill>
                <a:latin typeface="Calibri"/>
                <a:cs typeface="Calibri"/>
              </a:rPr>
              <a:t>RIDUZIONE  </a:t>
            </a:r>
            <a:r>
              <a:rPr sz="1800" b="1" dirty="0">
                <a:solidFill>
                  <a:srgbClr val="6F2F9F"/>
                </a:solidFill>
                <a:latin typeface="Calibri"/>
                <a:cs typeface="Calibri"/>
              </a:rPr>
              <a:t>DISPE</a:t>
            </a:r>
            <a:r>
              <a:rPr sz="1800" b="1" spc="-20" dirty="0">
                <a:solidFill>
                  <a:srgbClr val="6F2F9F"/>
                </a:solidFill>
                <a:latin typeface="Calibri"/>
                <a:cs typeface="Calibri"/>
              </a:rPr>
              <a:t>R</a:t>
            </a:r>
            <a:r>
              <a:rPr sz="1800" b="1" dirty="0">
                <a:solidFill>
                  <a:srgbClr val="6F2F9F"/>
                </a:solidFill>
                <a:latin typeface="Calibri"/>
                <a:cs typeface="Calibri"/>
              </a:rPr>
              <a:t>SIONE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85586" y="5024754"/>
            <a:ext cx="1466850" cy="105346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065" marR="5080" indent="-2540" algn="ctr">
              <a:lnSpc>
                <a:spcPct val="91500"/>
              </a:lnSpc>
              <a:spcBef>
                <a:spcPts val="280"/>
              </a:spcBef>
            </a:pPr>
            <a:r>
              <a:rPr sz="1800" b="1" spc="-15" dirty="0">
                <a:solidFill>
                  <a:srgbClr val="FFFFFF"/>
                </a:solidFill>
                <a:latin typeface="Calibri"/>
                <a:cs typeface="Calibri"/>
              </a:rPr>
              <a:t>MOTIVAZIONE  </a:t>
            </a:r>
            <a:r>
              <a:rPr sz="1800" b="1" spc="-10" dirty="0">
                <a:solidFill>
                  <a:srgbClr val="FFFFFF"/>
                </a:solidFill>
                <a:latin typeface="Calibri"/>
                <a:cs typeface="Calibri"/>
              </a:rPr>
              <a:t>AGLI   </a:t>
            </a:r>
            <a:r>
              <a:rPr sz="1800" b="1" dirty="0">
                <a:solidFill>
                  <a:srgbClr val="FFFFFF"/>
                </a:solidFill>
                <a:latin typeface="Calibri"/>
                <a:cs typeface="Calibri"/>
              </a:rPr>
              <a:t>APPR</a:t>
            </a:r>
            <a:r>
              <a:rPr sz="1800" b="1" spc="-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b="1" dirty="0">
                <a:solidFill>
                  <a:srgbClr val="FFFFFF"/>
                </a:solidFill>
                <a:latin typeface="Calibri"/>
                <a:cs typeface="Calibri"/>
              </a:rPr>
              <a:t>NDIMEN  </a:t>
            </a:r>
            <a:r>
              <a:rPr sz="1800" b="1" spc="-5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282315" y="588009"/>
            <a:ext cx="6000128" cy="60044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855211" y="3565017"/>
            <a:ext cx="1562100" cy="105283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065" marR="5080" algn="ctr">
              <a:lnSpc>
                <a:spcPct val="91500"/>
              </a:lnSpc>
              <a:spcBef>
                <a:spcPts val="280"/>
              </a:spcBef>
            </a:pPr>
            <a:r>
              <a:rPr sz="1800" b="1" spc="-1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1800" b="1" dirty="0">
                <a:solidFill>
                  <a:srgbClr val="006FC0"/>
                </a:solidFill>
                <a:latin typeface="Calibri"/>
                <a:cs typeface="Calibri"/>
              </a:rPr>
              <a:t>AF</a:t>
            </a:r>
            <a:r>
              <a:rPr sz="1800" b="1" spc="-10" dirty="0">
                <a:solidFill>
                  <a:srgbClr val="006FC0"/>
                </a:solidFill>
                <a:latin typeface="Calibri"/>
                <a:cs typeface="Calibri"/>
              </a:rPr>
              <a:t>F</a:t>
            </a:r>
            <a:r>
              <a:rPr sz="1800" b="1" spc="-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1800" b="1" spc="-1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1800" b="1" spc="-10" dirty="0">
                <a:solidFill>
                  <a:srgbClr val="006FC0"/>
                </a:solidFill>
                <a:latin typeface="Calibri"/>
                <a:cs typeface="Calibri"/>
              </a:rPr>
              <a:t>Z</a:t>
            </a:r>
            <a:r>
              <a:rPr sz="1800" b="1" dirty="0">
                <a:solidFill>
                  <a:srgbClr val="006FC0"/>
                </a:solidFill>
                <a:latin typeface="Calibri"/>
                <a:cs typeface="Calibri"/>
              </a:rPr>
              <a:t>AMEN-  </a:t>
            </a:r>
            <a:r>
              <a:rPr sz="1800" b="1" spc="-30" dirty="0">
                <a:solidFill>
                  <a:srgbClr val="006FC0"/>
                </a:solidFill>
                <a:latin typeface="Calibri"/>
                <a:cs typeface="Calibri"/>
              </a:rPr>
              <a:t>TO         </a:t>
            </a:r>
            <a:r>
              <a:rPr sz="1800" b="1" spc="-20" dirty="0">
                <a:solidFill>
                  <a:srgbClr val="006FC0"/>
                </a:solidFill>
                <a:latin typeface="Calibri"/>
                <a:cs typeface="Calibri"/>
              </a:rPr>
              <a:t>PARTNERSHIP  </a:t>
            </a:r>
            <a:r>
              <a:rPr sz="1800" b="1" spc="-10" dirty="0">
                <a:solidFill>
                  <a:srgbClr val="006FC0"/>
                </a:solidFill>
                <a:latin typeface="Calibri"/>
                <a:cs typeface="Calibri"/>
              </a:rPr>
              <a:t>TERRITORIALE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17</a:t>
            </a:fld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4662042" y="1757933"/>
            <a:ext cx="1217295" cy="116903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065" marR="5080" algn="ctr">
              <a:lnSpc>
                <a:spcPct val="91700"/>
              </a:lnSpc>
              <a:spcBef>
                <a:spcPts val="300"/>
              </a:spcBef>
            </a:pP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RIDUZ</a:t>
            </a:r>
            <a:r>
              <a:rPr sz="2000" b="1" spc="5" dirty="0">
                <a:solidFill>
                  <a:srgbClr val="001F5F"/>
                </a:solidFill>
                <a:latin typeface="Calibri"/>
                <a:cs typeface="Calibri"/>
              </a:rPr>
              <a:t>I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ONE 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MISM</a:t>
            </a:r>
            <a:r>
              <a:rPr sz="2000" b="1" spc="-160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sz="2000" b="1" spc="-45" dirty="0">
                <a:solidFill>
                  <a:srgbClr val="001F5F"/>
                </a:solidFill>
                <a:latin typeface="Calibri"/>
                <a:cs typeface="Calibri"/>
              </a:rPr>
              <a:t>T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CH 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SCUOLA /  </a:t>
            </a:r>
            <a:r>
              <a:rPr sz="2000" b="1" spc="-30" dirty="0">
                <a:solidFill>
                  <a:srgbClr val="001F5F"/>
                </a:solidFill>
                <a:latin typeface="Calibri"/>
                <a:cs typeface="Calibri"/>
              </a:rPr>
              <a:t>LAVORO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01168"/>
            <a:ext cx="7553706" cy="11193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39" y="339293"/>
            <a:ext cx="71393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>
                <a:solidFill>
                  <a:srgbClr val="006FC0"/>
                </a:solidFill>
              </a:rPr>
              <a:t>Benefici per alunni e</a:t>
            </a:r>
            <a:r>
              <a:rPr sz="4000" spc="-15" dirty="0">
                <a:solidFill>
                  <a:srgbClr val="006FC0"/>
                </a:solidFill>
              </a:rPr>
              <a:t> </a:t>
            </a:r>
            <a:r>
              <a:rPr sz="4000" spc="-5" dirty="0">
                <a:solidFill>
                  <a:srgbClr val="006FC0"/>
                </a:solidFill>
              </a:rPr>
              <a:t>famiglie</a:t>
            </a:r>
            <a:endParaRPr sz="4000"/>
          </a:p>
        </p:txBody>
      </p:sp>
      <p:sp>
        <p:nvSpPr>
          <p:cNvPr id="4" name="object 4"/>
          <p:cNvSpPr/>
          <p:nvPr/>
        </p:nvSpPr>
        <p:spPr>
          <a:xfrm>
            <a:off x="3552360" y="1489557"/>
            <a:ext cx="5060315" cy="4902200"/>
          </a:xfrm>
          <a:custGeom>
            <a:avLst/>
            <a:gdLst/>
            <a:ahLst/>
            <a:cxnLst/>
            <a:rect l="l" t="t" r="r" b="b"/>
            <a:pathLst>
              <a:path w="5060315" h="4902200">
                <a:moveTo>
                  <a:pt x="2810971" y="4889500"/>
                </a:moveTo>
                <a:lnTo>
                  <a:pt x="2265409" y="4889500"/>
                </a:lnTo>
                <a:lnTo>
                  <a:pt x="2311246" y="4902200"/>
                </a:lnTo>
                <a:lnTo>
                  <a:pt x="2766067" y="4902200"/>
                </a:lnTo>
                <a:lnTo>
                  <a:pt x="2810971" y="4889500"/>
                </a:lnTo>
                <a:close/>
              </a:path>
              <a:path w="5060315" h="4902200">
                <a:moveTo>
                  <a:pt x="805136" y="317500"/>
                </a:moveTo>
                <a:lnTo>
                  <a:pt x="896957" y="444500"/>
                </a:lnTo>
                <a:lnTo>
                  <a:pt x="858280" y="482600"/>
                </a:lnTo>
                <a:lnTo>
                  <a:pt x="820331" y="520700"/>
                </a:lnTo>
                <a:lnTo>
                  <a:pt x="783119" y="546100"/>
                </a:lnTo>
                <a:lnTo>
                  <a:pt x="746653" y="584200"/>
                </a:lnTo>
                <a:lnTo>
                  <a:pt x="710941" y="622300"/>
                </a:lnTo>
                <a:lnTo>
                  <a:pt x="675993" y="660400"/>
                </a:lnTo>
                <a:lnTo>
                  <a:pt x="641817" y="698500"/>
                </a:lnTo>
                <a:lnTo>
                  <a:pt x="608422" y="736600"/>
                </a:lnTo>
                <a:lnTo>
                  <a:pt x="575817" y="774700"/>
                </a:lnTo>
                <a:lnTo>
                  <a:pt x="544011" y="812800"/>
                </a:lnTo>
                <a:lnTo>
                  <a:pt x="513012" y="850900"/>
                </a:lnTo>
                <a:lnTo>
                  <a:pt x="482830" y="889000"/>
                </a:lnTo>
                <a:lnTo>
                  <a:pt x="453473" y="939800"/>
                </a:lnTo>
                <a:lnTo>
                  <a:pt x="424950" y="977900"/>
                </a:lnTo>
                <a:lnTo>
                  <a:pt x="397270" y="1016000"/>
                </a:lnTo>
                <a:lnTo>
                  <a:pt x="370442" y="1066800"/>
                </a:lnTo>
                <a:lnTo>
                  <a:pt x="344475" y="1104900"/>
                </a:lnTo>
                <a:lnTo>
                  <a:pt x="319377" y="1155700"/>
                </a:lnTo>
                <a:lnTo>
                  <a:pt x="295158" y="1193800"/>
                </a:lnTo>
                <a:lnTo>
                  <a:pt x="271825" y="1244600"/>
                </a:lnTo>
                <a:lnTo>
                  <a:pt x="249389" y="1282700"/>
                </a:lnTo>
                <a:lnTo>
                  <a:pt x="227858" y="1333500"/>
                </a:lnTo>
                <a:lnTo>
                  <a:pt x="207240" y="1371600"/>
                </a:lnTo>
                <a:lnTo>
                  <a:pt x="187546" y="1422400"/>
                </a:lnTo>
                <a:lnTo>
                  <a:pt x="168782" y="1473200"/>
                </a:lnTo>
                <a:lnTo>
                  <a:pt x="150959" y="1524000"/>
                </a:lnTo>
                <a:lnTo>
                  <a:pt x="135059" y="1562100"/>
                </a:lnTo>
                <a:lnTo>
                  <a:pt x="120070" y="1612900"/>
                </a:lnTo>
                <a:lnTo>
                  <a:pt x="105987" y="1651000"/>
                </a:lnTo>
                <a:lnTo>
                  <a:pt x="92805" y="1701800"/>
                </a:lnTo>
                <a:lnTo>
                  <a:pt x="80520" y="1752600"/>
                </a:lnTo>
                <a:lnTo>
                  <a:pt x="69127" y="1790700"/>
                </a:lnTo>
                <a:lnTo>
                  <a:pt x="58620" y="1841500"/>
                </a:lnTo>
                <a:lnTo>
                  <a:pt x="48996" y="1879600"/>
                </a:lnTo>
                <a:lnTo>
                  <a:pt x="40250" y="1930400"/>
                </a:lnTo>
                <a:lnTo>
                  <a:pt x="32376" y="1981200"/>
                </a:lnTo>
                <a:lnTo>
                  <a:pt x="25370" y="2019300"/>
                </a:lnTo>
                <a:lnTo>
                  <a:pt x="19227" y="2070100"/>
                </a:lnTo>
                <a:lnTo>
                  <a:pt x="13943" y="2108200"/>
                </a:lnTo>
                <a:lnTo>
                  <a:pt x="9512" y="2159000"/>
                </a:lnTo>
                <a:lnTo>
                  <a:pt x="5931" y="2209800"/>
                </a:lnTo>
                <a:lnTo>
                  <a:pt x="3194" y="2247900"/>
                </a:lnTo>
                <a:lnTo>
                  <a:pt x="1296" y="2298700"/>
                </a:lnTo>
                <a:lnTo>
                  <a:pt x="233" y="2336800"/>
                </a:lnTo>
                <a:lnTo>
                  <a:pt x="0" y="2387600"/>
                </a:lnTo>
                <a:lnTo>
                  <a:pt x="592" y="2438400"/>
                </a:lnTo>
                <a:lnTo>
                  <a:pt x="2004" y="2476500"/>
                </a:lnTo>
                <a:lnTo>
                  <a:pt x="4232" y="2527300"/>
                </a:lnTo>
                <a:lnTo>
                  <a:pt x="7272" y="2565400"/>
                </a:lnTo>
                <a:lnTo>
                  <a:pt x="11117" y="2616200"/>
                </a:lnTo>
                <a:lnTo>
                  <a:pt x="15764" y="2654300"/>
                </a:lnTo>
                <a:lnTo>
                  <a:pt x="21207" y="2705100"/>
                </a:lnTo>
                <a:lnTo>
                  <a:pt x="27443" y="2743200"/>
                </a:lnTo>
                <a:lnTo>
                  <a:pt x="34465" y="2794000"/>
                </a:lnTo>
                <a:lnTo>
                  <a:pt x="42270" y="2832100"/>
                </a:lnTo>
                <a:lnTo>
                  <a:pt x="50853" y="2882900"/>
                </a:lnTo>
                <a:lnTo>
                  <a:pt x="60209" y="2921000"/>
                </a:lnTo>
                <a:lnTo>
                  <a:pt x="70332" y="2971800"/>
                </a:lnTo>
                <a:lnTo>
                  <a:pt x="81220" y="3009900"/>
                </a:lnTo>
                <a:lnTo>
                  <a:pt x="92865" y="3060700"/>
                </a:lnTo>
                <a:lnTo>
                  <a:pt x="105265" y="3098800"/>
                </a:lnTo>
                <a:lnTo>
                  <a:pt x="118414" y="3136900"/>
                </a:lnTo>
                <a:lnTo>
                  <a:pt x="132307" y="3187700"/>
                </a:lnTo>
                <a:lnTo>
                  <a:pt x="146940" y="3225800"/>
                </a:lnTo>
                <a:lnTo>
                  <a:pt x="162308" y="3263900"/>
                </a:lnTo>
                <a:lnTo>
                  <a:pt x="178406" y="3314700"/>
                </a:lnTo>
                <a:lnTo>
                  <a:pt x="195230" y="3352800"/>
                </a:lnTo>
                <a:lnTo>
                  <a:pt x="212774" y="3390900"/>
                </a:lnTo>
                <a:lnTo>
                  <a:pt x="231033" y="3429000"/>
                </a:lnTo>
                <a:lnTo>
                  <a:pt x="250004" y="3479800"/>
                </a:lnTo>
                <a:lnTo>
                  <a:pt x="269682" y="3517900"/>
                </a:lnTo>
                <a:lnTo>
                  <a:pt x="290061" y="3556000"/>
                </a:lnTo>
                <a:lnTo>
                  <a:pt x="311136" y="3594100"/>
                </a:lnTo>
                <a:lnTo>
                  <a:pt x="332904" y="3632200"/>
                </a:lnTo>
                <a:lnTo>
                  <a:pt x="355360" y="3670300"/>
                </a:lnTo>
                <a:lnTo>
                  <a:pt x="378498" y="3708400"/>
                </a:lnTo>
                <a:lnTo>
                  <a:pt x="402313" y="3746500"/>
                </a:lnTo>
                <a:lnTo>
                  <a:pt x="426802" y="3784600"/>
                </a:lnTo>
                <a:lnTo>
                  <a:pt x="451959" y="3822700"/>
                </a:lnTo>
                <a:lnTo>
                  <a:pt x="477780" y="3860800"/>
                </a:lnTo>
                <a:lnTo>
                  <a:pt x="504259" y="3898900"/>
                </a:lnTo>
                <a:lnTo>
                  <a:pt x="531393" y="3924300"/>
                </a:lnTo>
                <a:lnTo>
                  <a:pt x="559176" y="3962400"/>
                </a:lnTo>
                <a:lnTo>
                  <a:pt x="587604" y="4000500"/>
                </a:lnTo>
                <a:lnTo>
                  <a:pt x="616671" y="4038600"/>
                </a:lnTo>
                <a:lnTo>
                  <a:pt x="646373" y="4064000"/>
                </a:lnTo>
                <a:lnTo>
                  <a:pt x="676706" y="4102100"/>
                </a:lnTo>
                <a:lnTo>
                  <a:pt x="707664" y="4127500"/>
                </a:lnTo>
                <a:lnTo>
                  <a:pt x="739243" y="4165600"/>
                </a:lnTo>
                <a:lnTo>
                  <a:pt x="771438" y="4203700"/>
                </a:lnTo>
                <a:lnTo>
                  <a:pt x="804245" y="4229100"/>
                </a:lnTo>
                <a:lnTo>
                  <a:pt x="837658" y="4254500"/>
                </a:lnTo>
                <a:lnTo>
                  <a:pt x="871673" y="4292600"/>
                </a:lnTo>
                <a:lnTo>
                  <a:pt x="906284" y="4318000"/>
                </a:lnTo>
                <a:lnTo>
                  <a:pt x="941488" y="4343400"/>
                </a:lnTo>
                <a:lnTo>
                  <a:pt x="977280" y="4381500"/>
                </a:lnTo>
                <a:lnTo>
                  <a:pt x="1013654" y="4406900"/>
                </a:lnTo>
                <a:lnTo>
                  <a:pt x="1050607" y="4432300"/>
                </a:lnTo>
                <a:lnTo>
                  <a:pt x="1088132" y="4457700"/>
                </a:lnTo>
                <a:lnTo>
                  <a:pt x="1126226" y="4483100"/>
                </a:lnTo>
                <a:lnTo>
                  <a:pt x="1204101" y="4533900"/>
                </a:lnTo>
                <a:lnTo>
                  <a:pt x="1284193" y="4584700"/>
                </a:lnTo>
                <a:lnTo>
                  <a:pt x="1325058" y="4597400"/>
                </a:lnTo>
                <a:lnTo>
                  <a:pt x="1408404" y="4648200"/>
                </a:lnTo>
                <a:lnTo>
                  <a:pt x="1450875" y="4660900"/>
                </a:lnTo>
                <a:lnTo>
                  <a:pt x="1493872" y="4686300"/>
                </a:lnTo>
                <a:lnTo>
                  <a:pt x="1537390" y="4699000"/>
                </a:lnTo>
                <a:lnTo>
                  <a:pt x="1581424" y="4724400"/>
                </a:lnTo>
                <a:lnTo>
                  <a:pt x="1625970" y="4737100"/>
                </a:lnTo>
                <a:lnTo>
                  <a:pt x="1671022" y="4762500"/>
                </a:lnTo>
                <a:lnTo>
                  <a:pt x="2036065" y="4864100"/>
                </a:lnTo>
                <a:lnTo>
                  <a:pt x="2081922" y="4864100"/>
                </a:lnTo>
                <a:lnTo>
                  <a:pt x="2173673" y="4889500"/>
                </a:lnTo>
                <a:lnTo>
                  <a:pt x="2855730" y="4889500"/>
                </a:lnTo>
                <a:lnTo>
                  <a:pt x="2900334" y="4876800"/>
                </a:lnTo>
                <a:lnTo>
                  <a:pt x="2944771" y="4876800"/>
                </a:lnTo>
                <a:lnTo>
                  <a:pt x="3033108" y="4851400"/>
                </a:lnTo>
                <a:lnTo>
                  <a:pt x="3076987" y="4851400"/>
                </a:lnTo>
                <a:lnTo>
                  <a:pt x="3419747" y="4749800"/>
                </a:lnTo>
                <a:lnTo>
                  <a:pt x="3461406" y="4724400"/>
                </a:lnTo>
                <a:lnTo>
                  <a:pt x="3543821" y="4699000"/>
                </a:lnTo>
                <a:lnTo>
                  <a:pt x="3584557" y="4673600"/>
                </a:lnTo>
                <a:lnTo>
                  <a:pt x="3624966" y="4660900"/>
                </a:lnTo>
                <a:lnTo>
                  <a:pt x="3665037" y="4635500"/>
                </a:lnTo>
                <a:lnTo>
                  <a:pt x="3704759" y="4622800"/>
                </a:lnTo>
                <a:lnTo>
                  <a:pt x="3724442" y="4610100"/>
                </a:lnTo>
                <a:lnTo>
                  <a:pt x="2370776" y="4610100"/>
                </a:lnTo>
                <a:lnTo>
                  <a:pt x="2325849" y="4597400"/>
                </a:lnTo>
                <a:lnTo>
                  <a:pt x="2281001" y="4597400"/>
                </a:lnTo>
                <a:lnTo>
                  <a:pt x="2236248" y="4584700"/>
                </a:lnTo>
                <a:lnTo>
                  <a:pt x="2191603" y="4584700"/>
                </a:lnTo>
                <a:lnTo>
                  <a:pt x="2147082" y="4572000"/>
                </a:lnTo>
                <a:lnTo>
                  <a:pt x="2102699" y="4572000"/>
                </a:lnTo>
                <a:lnTo>
                  <a:pt x="1711919" y="4457700"/>
                </a:lnTo>
                <a:lnTo>
                  <a:pt x="1669732" y="4432300"/>
                </a:lnTo>
                <a:lnTo>
                  <a:pt x="1586276" y="4406900"/>
                </a:lnTo>
                <a:lnTo>
                  <a:pt x="1504141" y="4356100"/>
                </a:lnTo>
                <a:lnTo>
                  <a:pt x="1463606" y="4343400"/>
                </a:lnTo>
                <a:lnTo>
                  <a:pt x="1344307" y="4267200"/>
                </a:lnTo>
                <a:lnTo>
                  <a:pt x="1266844" y="4216400"/>
                </a:lnTo>
                <a:lnTo>
                  <a:pt x="1191176" y="4165600"/>
                </a:lnTo>
                <a:lnTo>
                  <a:pt x="1154051" y="4140200"/>
                </a:lnTo>
                <a:lnTo>
                  <a:pt x="1117419" y="4102100"/>
                </a:lnTo>
                <a:lnTo>
                  <a:pt x="1081294" y="4076700"/>
                </a:lnTo>
                <a:lnTo>
                  <a:pt x="1045691" y="4038600"/>
                </a:lnTo>
                <a:lnTo>
                  <a:pt x="1010626" y="4013200"/>
                </a:lnTo>
                <a:lnTo>
                  <a:pt x="976112" y="3975100"/>
                </a:lnTo>
                <a:lnTo>
                  <a:pt x="942165" y="3949700"/>
                </a:lnTo>
                <a:lnTo>
                  <a:pt x="908799" y="3911600"/>
                </a:lnTo>
                <a:lnTo>
                  <a:pt x="876030" y="3873500"/>
                </a:lnTo>
                <a:lnTo>
                  <a:pt x="843871" y="3835400"/>
                </a:lnTo>
                <a:lnTo>
                  <a:pt x="812488" y="3797300"/>
                </a:lnTo>
                <a:lnTo>
                  <a:pt x="782048" y="3759200"/>
                </a:lnTo>
                <a:lnTo>
                  <a:pt x="752549" y="3721100"/>
                </a:lnTo>
                <a:lnTo>
                  <a:pt x="723989" y="3683000"/>
                </a:lnTo>
                <a:lnTo>
                  <a:pt x="696368" y="3644900"/>
                </a:lnTo>
                <a:lnTo>
                  <a:pt x="669685" y="3606800"/>
                </a:lnTo>
                <a:lnTo>
                  <a:pt x="643939" y="3568700"/>
                </a:lnTo>
                <a:lnTo>
                  <a:pt x="619128" y="3530600"/>
                </a:lnTo>
                <a:lnTo>
                  <a:pt x="595251" y="3492500"/>
                </a:lnTo>
                <a:lnTo>
                  <a:pt x="572308" y="3454400"/>
                </a:lnTo>
                <a:lnTo>
                  <a:pt x="550298" y="3403600"/>
                </a:lnTo>
                <a:lnTo>
                  <a:pt x="529219" y="3365500"/>
                </a:lnTo>
                <a:lnTo>
                  <a:pt x="509070" y="3327400"/>
                </a:lnTo>
                <a:lnTo>
                  <a:pt x="489850" y="3289300"/>
                </a:lnTo>
                <a:lnTo>
                  <a:pt x="471559" y="3238500"/>
                </a:lnTo>
                <a:lnTo>
                  <a:pt x="454194" y="3200400"/>
                </a:lnTo>
                <a:lnTo>
                  <a:pt x="437756" y="3149600"/>
                </a:lnTo>
                <a:lnTo>
                  <a:pt x="422243" y="3111500"/>
                </a:lnTo>
                <a:lnTo>
                  <a:pt x="407654" y="3073400"/>
                </a:lnTo>
                <a:lnTo>
                  <a:pt x="393987" y="3022600"/>
                </a:lnTo>
                <a:lnTo>
                  <a:pt x="381242" y="2984500"/>
                </a:lnTo>
                <a:lnTo>
                  <a:pt x="369419" y="2933700"/>
                </a:lnTo>
                <a:lnTo>
                  <a:pt x="358514" y="2895600"/>
                </a:lnTo>
                <a:lnTo>
                  <a:pt x="348529" y="2844800"/>
                </a:lnTo>
                <a:lnTo>
                  <a:pt x="339461" y="2806700"/>
                </a:lnTo>
                <a:lnTo>
                  <a:pt x="331310" y="2755900"/>
                </a:lnTo>
                <a:lnTo>
                  <a:pt x="324074" y="2717800"/>
                </a:lnTo>
                <a:lnTo>
                  <a:pt x="317752" y="2667000"/>
                </a:lnTo>
                <a:lnTo>
                  <a:pt x="312344" y="2628900"/>
                </a:lnTo>
                <a:lnTo>
                  <a:pt x="307848" y="2578100"/>
                </a:lnTo>
                <a:lnTo>
                  <a:pt x="304264" y="2540000"/>
                </a:lnTo>
                <a:lnTo>
                  <a:pt x="301589" y="2489200"/>
                </a:lnTo>
                <a:lnTo>
                  <a:pt x="299824" y="2451100"/>
                </a:lnTo>
                <a:lnTo>
                  <a:pt x="298967" y="2400300"/>
                </a:lnTo>
                <a:lnTo>
                  <a:pt x="299016" y="2349500"/>
                </a:lnTo>
                <a:lnTo>
                  <a:pt x="299972" y="2311400"/>
                </a:lnTo>
                <a:lnTo>
                  <a:pt x="301833" y="2260600"/>
                </a:lnTo>
                <a:lnTo>
                  <a:pt x="308264" y="2171700"/>
                </a:lnTo>
                <a:lnTo>
                  <a:pt x="312833" y="2133600"/>
                </a:lnTo>
                <a:lnTo>
                  <a:pt x="318303" y="2082800"/>
                </a:lnTo>
                <a:lnTo>
                  <a:pt x="324672" y="2044700"/>
                </a:lnTo>
                <a:lnTo>
                  <a:pt x="331939" y="1993900"/>
                </a:lnTo>
                <a:lnTo>
                  <a:pt x="340104" y="1955800"/>
                </a:lnTo>
                <a:lnTo>
                  <a:pt x="349166" y="1905000"/>
                </a:lnTo>
                <a:lnTo>
                  <a:pt x="359123" y="1866900"/>
                </a:lnTo>
                <a:lnTo>
                  <a:pt x="369974" y="1816100"/>
                </a:lnTo>
                <a:lnTo>
                  <a:pt x="381718" y="1778000"/>
                </a:lnTo>
                <a:lnTo>
                  <a:pt x="394355" y="1727200"/>
                </a:lnTo>
                <a:lnTo>
                  <a:pt x="407882" y="1689100"/>
                </a:lnTo>
                <a:lnTo>
                  <a:pt x="422300" y="1651000"/>
                </a:lnTo>
                <a:lnTo>
                  <a:pt x="437607" y="1600200"/>
                </a:lnTo>
                <a:lnTo>
                  <a:pt x="453801" y="1562100"/>
                </a:lnTo>
                <a:lnTo>
                  <a:pt x="470883" y="1524000"/>
                </a:lnTo>
                <a:lnTo>
                  <a:pt x="488850" y="1473200"/>
                </a:lnTo>
                <a:lnTo>
                  <a:pt x="507703" y="1435100"/>
                </a:lnTo>
                <a:lnTo>
                  <a:pt x="527438" y="1397000"/>
                </a:lnTo>
                <a:lnTo>
                  <a:pt x="548057" y="1358900"/>
                </a:lnTo>
                <a:lnTo>
                  <a:pt x="569557" y="1308100"/>
                </a:lnTo>
                <a:lnTo>
                  <a:pt x="591937" y="1270000"/>
                </a:lnTo>
                <a:lnTo>
                  <a:pt x="615198" y="1231900"/>
                </a:lnTo>
                <a:lnTo>
                  <a:pt x="639336" y="1193800"/>
                </a:lnTo>
                <a:lnTo>
                  <a:pt x="664352" y="1155700"/>
                </a:lnTo>
                <a:lnTo>
                  <a:pt x="690244" y="1117600"/>
                </a:lnTo>
                <a:lnTo>
                  <a:pt x="717011" y="1079500"/>
                </a:lnTo>
                <a:lnTo>
                  <a:pt x="744653" y="1041400"/>
                </a:lnTo>
                <a:lnTo>
                  <a:pt x="773167" y="1003300"/>
                </a:lnTo>
                <a:lnTo>
                  <a:pt x="802554" y="965200"/>
                </a:lnTo>
                <a:lnTo>
                  <a:pt x="832812" y="927100"/>
                </a:lnTo>
                <a:lnTo>
                  <a:pt x="863940" y="889000"/>
                </a:lnTo>
                <a:lnTo>
                  <a:pt x="895936" y="863600"/>
                </a:lnTo>
                <a:lnTo>
                  <a:pt x="928800" y="825500"/>
                </a:lnTo>
                <a:lnTo>
                  <a:pt x="962531" y="787400"/>
                </a:lnTo>
                <a:lnTo>
                  <a:pt x="997128" y="762000"/>
                </a:lnTo>
                <a:lnTo>
                  <a:pt x="1032590" y="723900"/>
                </a:lnTo>
                <a:lnTo>
                  <a:pt x="1068915" y="698500"/>
                </a:lnTo>
                <a:lnTo>
                  <a:pt x="1161633" y="698500"/>
                </a:lnTo>
                <a:lnTo>
                  <a:pt x="1163784" y="431800"/>
                </a:lnTo>
                <a:lnTo>
                  <a:pt x="805136" y="317500"/>
                </a:lnTo>
                <a:close/>
              </a:path>
              <a:path w="5060315" h="4902200">
                <a:moveTo>
                  <a:pt x="3388824" y="0"/>
                </a:moveTo>
                <a:lnTo>
                  <a:pt x="3287478" y="279400"/>
                </a:lnTo>
                <a:lnTo>
                  <a:pt x="3334067" y="292100"/>
                </a:lnTo>
                <a:lnTo>
                  <a:pt x="3380197" y="317500"/>
                </a:lnTo>
                <a:lnTo>
                  <a:pt x="3425853" y="330200"/>
                </a:lnTo>
                <a:lnTo>
                  <a:pt x="3515681" y="381000"/>
                </a:lnTo>
                <a:lnTo>
                  <a:pt x="3559824" y="393700"/>
                </a:lnTo>
                <a:lnTo>
                  <a:pt x="3603431" y="419100"/>
                </a:lnTo>
                <a:lnTo>
                  <a:pt x="3688980" y="469900"/>
                </a:lnTo>
                <a:lnTo>
                  <a:pt x="3772207" y="520700"/>
                </a:lnTo>
                <a:lnTo>
                  <a:pt x="3812911" y="558800"/>
                </a:lnTo>
                <a:lnTo>
                  <a:pt x="3852989" y="584200"/>
                </a:lnTo>
                <a:lnTo>
                  <a:pt x="3892425" y="609600"/>
                </a:lnTo>
                <a:lnTo>
                  <a:pt x="3931205" y="647700"/>
                </a:lnTo>
                <a:lnTo>
                  <a:pt x="3969313" y="673100"/>
                </a:lnTo>
                <a:lnTo>
                  <a:pt x="4006734" y="711200"/>
                </a:lnTo>
                <a:lnTo>
                  <a:pt x="4043452" y="736600"/>
                </a:lnTo>
                <a:lnTo>
                  <a:pt x="4079452" y="774700"/>
                </a:lnTo>
                <a:lnTo>
                  <a:pt x="4114720" y="812800"/>
                </a:lnTo>
                <a:lnTo>
                  <a:pt x="4149240" y="838200"/>
                </a:lnTo>
                <a:lnTo>
                  <a:pt x="4182997" y="876300"/>
                </a:lnTo>
                <a:lnTo>
                  <a:pt x="4215975" y="914400"/>
                </a:lnTo>
                <a:lnTo>
                  <a:pt x="4247357" y="952500"/>
                </a:lnTo>
                <a:lnTo>
                  <a:pt x="4277797" y="990600"/>
                </a:lnTo>
                <a:lnTo>
                  <a:pt x="4307297" y="1028700"/>
                </a:lnTo>
                <a:lnTo>
                  <a:pt x="4335856" y="1066800"/>
                </a:lnTo>
                <a:lnTo>
                  <a:pt x="4363477" y="1104900"/>
                </a:lnTo>
                <a:lnTo>
                  <a:pt x="4390160" y="1143000"/>
                </a:lnTo>
                <a:lnTo>
                  <a:pt x="4415907" y="1181100"/>
                </a:lnTo>
                <a:lnTo>
                  <a:pt x="4440718" y="1231900"/>
                </a:lnTo>
                <a:lnTo>
                  <a:pt x="4464594" y="1270000"/>
                </a:lnTo>
                <a:lnTo>
                  <a:pt x="4487537" y="1308100"/>
                </a:lnTo>
                <a:lnTo>
                  <a:pt x="4509548" y="1346200"/>
                </a:lnTo>
                <a:lnTo>
                  <a:pt x="4530627" y="1384300"/>
                </a:lnTo>
                <a:lnTo>
                  <a:pt x="4550776" y="1435100"/>
                </a:lnTo>
                <a:lnTo>
                  <a:pt x="4569995" y="1473200"/>
                </a:lnTo>
                <a:lnTo>
                  <a:pt x="4588287" y="1511300"/>
                </a:lnTo>
                <a:lnTo>
                  <a:pt x="4605651" y="1562100"/>
                </a:lnTo>
                <a:lnTo>
                  <a:pt x="4622089" y="1600200"/>
                </a:lnTo>
                <a:lnTo>
                  <a:pt x="4637603" y="1651000"/>
                </a:lnTo>
                <a:lnTo>
                  <a:pt x="4652192" y="1689100"/>
                </a:lnTo>
                <a:lnTo>
                  <a:pt x="4665858" y="1727200"/>
                </a:lnTo>
                <a:lnTo>
                  <a:pt x="4678603" y="1778000"/>
                </a:lnTo>
                <a:lnTo>
                  <a:pt x="4690427" y="1816100"/>
                </a:lnTo>
                <a:lnTo>
                  <a:pt x="4701331" y="1866900"/>
                </a:lnTo>
                <a:lnTo>
                  <a:pt x="4711317" y="1905000"/>
                </a:lnTo>
                <a:lnTo>
                  <a:pt x="4720384" y="1955800"/>
                </a:lnTo>
                <a:lnTo>
                  <a:pt x="4728536" y="1993900"/>
                </a:lnTo>
                <a:lnTo>
                  <a:pt x="4735772" y="2044700"/>
                </a:lnTo>
                <a:lnTo>
                  <a:pt x="4742093" y="2082800"/>
                </a:lnTo>
                <a:lnTo>
                  <a:pt x="4747501" y="2133600"/>
                </a:lnTo>
                <a:lnTo>
                  <a:pt x="4751997" y="2171700"/>
                </a:lnTo>
                <a:lnTo>
                  <a:pt x="4755582" y="2222500"/>
                </a:lnTo>
                <a:lnTo>
                  <a:pt x="4758256" y="2273300"/>
                </a:lnTo>
                <a:lnTo>
                  <a:pt x="4760022" y="2311400"/>
                </a:lnTo>
                <a:lnTo>
                  <a:pt x="4760879" y="2362200"/>
                </a:lnTo>
                <a:lnTo>
                  <a:pt x="4760829" y="2400300"/>
                </a:lnTo>
                <a:lnTo>
                  <a:pt x="4759873" y="2451100"/>
                </a:lnTo>
                <a:lnTo>
                  <a:pt x="4758013" y="2489200"/>
                </a:lnTo>
                <a:lnTo>
                  <a:pt x="4755249" y="2540000"/>
                </a:lnTo>
                <a:lnTo>
                  <a:pt x="4751581" y="2578100"/>
                </a:lnTo>
                <a:lnTo>
                  <a:pt x="4747013" y="2628900"/>
                </a:lnTo>
                <a:lnTo>
                  <a:pt x="4741543" y="2667000"/>
                </a:lnTo>
                <a:lnTo>
                  <a:pt x="4735174" y="2717800"/>
                </a:lnTo>
                <a:lnTo>
                  <a:pt x="4727906" y="2755900"/>
                </a:lnTo>
                <a:lnTo>
                  <a:pt x="4719741" y="2806700"/>
                </a:lnTo>
                <a:lnTo>
                  <a:pt x="4710680" y="2844800"/>
                </a:lnTo>
                <a:lnTo>
                  <a:pt x="4700723" y="2895600"/>
                </a:lnTo>
                <a:lnTo>
                  <a:pt x="4689872" y="2933700"/>
                </a:lnTo>
                <a:lnTo>
                  <a:pt x="4678127" y="2984500"/>
                </a:lnTo>
                <a:lnTo>
                  <a:pt x="4665491" y="3022600"/>
                </a:lnTo>
                <a:lnTo>
                  <a:pt x="4651963" y="3073400"/>
                </a:lnTo>
                <a:lnTo>
                  <a:pt x="4637545" y="3111500"/>
                </a:lnTo>
                <a:lnTo>
                  <a:pt x="4622239" y="3149600"/>
                </a:lnTo>
                <a:lnTo>
                  <a:pt x="4606044" y="3200400"/>
                </a:lnTo>
                <a:lnTo>
                  <a:pt x="4588962" y="3238500"/>
                </a:lnTo>
                <a:lnTo>
                  <a:pt x="4570995" y="3276600"/>
                </a:lnTo>
                <a:lnTo>
                  <a:pt x="4552143" y="3327400"/>
                </a:lnTo>
                <a:lnTo>
                  <a:pt x="4532407" y="3365500"/>
                </a:lnTo>
                <a:lnTo>
                  <a:pt x="4511789" y="3403600"/>
                </a:lnTo>
                <a:lnTo>
                  <a:pt x="4490289" y="3441700"/>
                </a:lnTo>
                <a:lnTo>
                  <a:pt x="4467908" y="3479800"/>
                </a:lnTo>
                <a:lnTo>
                  <a:pt x="4444648" y="3530600"/>
                </a:lnTo>
                <a:lnTo>
                  <a:pt x="4420509" y="3568700"/>
                </a:lnTo>
                <a:lnTo>
                  <a:pt x="4395494" y="3606800"/>
                </a:lnTo>
                <a:lnTo>
                  <a:pt x="4369602" y="3644900"/>
                </a:lnTo>
                <a:lnTo>
                  <a:pt x="4342834" y="3683000"/>
                </a:lnTo>
                <a:lnTo>
                  <a:pt x="4315193" y="3721100"/>
                </a:lnTo>
                <a:lnTo>
                  <a:pt x="4286678" y="3759200"/>
                </a:lnTo>
                <a:lnTo>
                  <a:pt x="4257291" y="3797300"/>
                </a:lnTo>
                <a:lnTo>
                  <a:pt x="4227034" y="3822700"/>
                </a:lnTo>
                <a:lnTo>
                  <a:pt x="4195906" y="3860800"/>
                </a:lnTo>
                <a:lnTo>
                  <a:pt x="4163909" y="3898900"/>
                </a:lnTo>
                <a:lnTo>
                  <a:pt x="4131045" y="3937000"/>
                </a:lnTo>
                <a:lnTo>
                  <a:pt x="4097314" y="3962400"/>
                </a:lnTo>
                <a:lnTo>
                  <a:pt x="4062717" y="4000500"/>
                </a:lnTo>
                <a:lnTo>
                  <a:pt x="4027256" y="4038600"/>
                </a:lnTo>
                <a:lnTo>
                  <a:pt x="3990931" y="4064000"/>
                </a:lnTo>
                <a:lnTo>
                  <a:pt x="3953929" y="4102100"/>
                </a:lnTo>
                <a:lnTo>
                  <a:pt x="3916445" y="4127500"/>
                </a:lnTo>
                <a:lnTo>
                  <a:pt x="3840091" y="4178300"/>
                </a:lnTo>
                <a:lnTo>
                  <a:pt x="3801251" y="4216400"/>
                </a:lnTo>
                <a:lnTo>
                  <a:pt x="3761988" y="4241800"/>
                </a:lnTo>
                <a:lnTo>
                  <a:pt x="3641811" y="4318000"/>
                </a:lnTo>
                <a:lnTo>
                  <a:pt x="3601005" y="4330700"/>
                </a:lnTo>
                <a:lnTo>
                  <a:pt x="3518362" y="4381500"/>
                </a:lnTo>
                <a:lnTo>
                  <a:pt x="3476554" y="4394200"/>
                </a:lnTo>
                <a:lnTo>
                  <a:pt x="3434441" y="4419600"/>
                </a:lnTo>
                <a:lnTo>
                  <a:pt x="3392039" y="4432300"/>
                </a:lnTo>
                <a:lnTo>
                  <a:pt x="3349362" y="4457700"/>
                </a:lnTo>
                <a:lnTo>
                  <a:pt x="2955330" y="4572000"/>
                </a:lnTo>
                <a:lnTo>
                  <a:pt x="2910715" y="4572000"/>
                </a:lnTo>
                <a:lnTo>
                  <a:pt x="2865987" y="4584700"/>
                </a:lnTo>
                <a:lnTo>
                  <a:pt x="2821162" y="4584700"/>
                </a:lnTo>
                <a:lnTo>
                  <a:pt x="2776253" y="4597400"/>
                </a:lnTo>
                <a:lnTo>
                  <a:pt x="2731277" y="4597400"/>
                </a:lnTo>
                <a:lnTo>
                  <a:pt x="2686246" y="4610100"/>
                </a:lnTo>
                <a:lnTo>
                  <a:pt x="3724442" y="4610100"/>
                </a:lnTo>
                <a:lnTo>
                  <a:pt x="3783120" y="4572000"/>
                </a:lnTo>
                <a:lnTo>
                  <a:pt x="3821739" y="4559300"/>
                </a:lnTo>
                <a:lnTo>
                  <a:pt x="3897800" y="4508500"/>
                </a:lnTo>
                <a:lnTo>
                  <a:pt x="3972226" y="4457700"/>
                </a:lnTo>
                <a:lnTo>
                  <a:pt x="4044936" y="4406900"/>
                </a:lnTo>
                <a:lnTo>
                  <a:pt x="4080622" y="4381500"/>
                </a:lnTo>
                <a:lnTo>
                  <a:pt x="4115850" y="4343400"/>
                </a:lnTo>
                <a:lnTo>
                  <a:pt x="4150607" y="4318000"/>
                </a:lnTo>
                <a:lnTo>
                  <a:pt x="4184886" y="4292600"/>
                </a:lnTo>
                <a:lnTo>
                  <a:pt x="4218674" y="4267200"/>
                </a:lnTo>
                <a:lnTo>
                  <a:pt x="4251963" y="4229100"/>
                </a:lnTo>
                <a:lnTo>
                  <a:pt x="4284742" y="4203700"/>
                </a:lnTo>
                <a:lnTo>
                  <a:pt x="4317001" y="4165600"/>
                </a:lnTo>
                <a:lnTo>
                  <a:pt x="4348729" y="4140200"/>
                </a:lnTo>
                <a:lnTo>
                  <a:pt x="4379918" y="4102100"/>
                </a:lnTo>
                <a:lnTo>
                  <a:pt x="4410556" y="4076700"/>
                </a:lnTo>
                <a:lnTo>
                  <a:pt x="4440633" y="4038600"/>
                </a:lnTo>
                <a:lnTo>
                  <a:pt x="4470140" y="4000500"/>
                </a:lnTo>
                <a:lnTo>
                  <a:pt x="4499066" y="3962400"/>
                </a:lnTo>
                <a:lnTo>
                  <a:pt x="4527401" y="3937000"/>
                </a:lnTo>
                <a:lnTo>
                  <a:pt x="4555135" y="3898900"/>
                </a:lnTo>
                <a:lnTo>
                  <a:pt x="4582259" y="3860800"/>
                </a:lnTo>
                <a:lnTo>
                  <a:pt x="4608760" y="3822700"/>
                </a:lnTo>
                <a:lnTo>
                  <a:pt x="4634631" y="3784600"/>
                </a:lnTo>
                <a:lnTo>
                  <a:pt x="4659860" y="3746500"/>
                </a:lnTo>
                <a:lnTo>
                  <a:pt x="4684437" y="3708400"/>
                </a:lnTo>
                <a:lnTo>
                  <a:pt x="4708353" y="3670300"/>
                </a:lnTo>
                <a:lnTo>
                  <a:pt x="4731597" y="3619500"/>
                </a:lnTo>
                <a:lnTo>
                  <a:pt x="4754158" y="3581400"/>
                </a:lnTo>
                <a:lnTo>
                  <a:pt x="4776028" y="3543300"/>
                </a:lnTo>
                <a:lnTo>
                  <a:pt x="4797195" y="3505200"/>
                </a:lnTo>
                <a:lnTo>
                  <a:pt x="4817651" y="3454400"/>
                </a:lnTo>
                <a:lnTo>
                  <a:pt x="4837383" y="3416300"/>
                </a:lnTo>
                <a:lnTo>
                  <a:pt x="4856383" y="3365500"/>
                </a:lnTo>
                <a:lnTo>
                  <a:pt x="4874641" y="3327400"/>
                </a:lnTo>
                <a:lnTo>
                  <a:pt x="4892145" y="3276600"/>
                </a:lnTo>
                <a:lnTo>
                  <a:pt x="4908887" y="3238500"/>
                </a:lnTo>
                <a:lnTo>
                  <a:pt x="4924787" y="3187700"/>
                </a:lnTo>
                <a:lnTo>
                  <a:pt x="4939775" y="3149600"/>
                </a:lnTo>
                <a:lnTo>
                  <a:pt x="4953858" y="3098800"/>
                </a:lnTo>
                <a:lnTo>
                  <a:pt x="4967040" y="3060700"/>
                </a:lnTo>
                <a:lnTo>
                  <a:pt x="4979325" y="3009900"/>
                </a:lnTo>
                <a:lnTo>
                  <a:pt x="4990719" y="2959100"/>
                </a:lnTo>
                <a:lnTo>
                  <a:pt x="5001225" y="2921000"/>
                </a:lnTo>
                <a:lnTo>
                  <a:pt x="5010849" y="2870200"/>
                </a:lnTo>
                <a:lnTo>
                  <a:pt x="5019596" y="2832100"/>
                </a:lnTo>
                <a:lnTo>
                  <a:pt x="5027470" y="2781300"/>
                </a:lnTo>
                <a:lnTo>
                  <a:pt x="5034476" y="2730500"/>
                </a:lnTo>
                <a:lnTo>
                  <a:pt x="5040619" y="2692400"/>
                </a:lnTo>
                <a:lnTo>
                  <a:pt x="5045903" y="2641600"/>
                </a:lnTo>
                <a:lnTo>
                  <a:pt x="5050333" y="2603500"/>
                </a:lnTo>
                <a:lnTo>
                  <a:pt x="5053915" y="2552700"/>
                </a:lnTo>
                <a:lnTo>
                  <a:pt x="5056652" y="2501900"/>
                </a:lnTo>
                <a:lnTo>
                  <a:pt x="5058550" y="2463800"/>
                </a:lnTo>
                <a:lnTo>
                  <a:pt x="5059613" y="2413000"/>
                </a:lnTo>
                <a:lnTo>
                  <a:pt x="5059846" y="2374900"/>
                </a:lnTo>
                <a:lnTo>
                  <a:pt x="5059254" y="2324100"/>
                </a:lnTo>
                <a:lnTo>
                  <a:pt x="5057841" y="2273300"/>
                </a:lnTo>
                <a:lnTo>
                  <a:pt x="5055613" y="2235200"/>
                </a:lnTo>
                <a:lnTo>
                  <a:pt x="5052574" y="2184400"/>
                </a:lnTo>
                <a:lnTo>
                  <a:pt x="5048729" y="2146300"/>
                </a:lnTo>
                <a:lnTo>
                  <a:pt x="5044082" y="2095500"/>
                </a:lnTo>
                <a:lnTo>
                  <a:pt x="5038638" y="2057400"/>
                </a:lnTo>
                <a:lnTo>
                  <a:pt x="5032403" y="2006600"/>
                </a:lnTo>
                <a:lnTo>
                  <a:pt x="5025380" y="1968500"/>
                </a:lnTo>
                <a:lnTo>
                  <a:pt x="5017575" y="1917700"/>
                </a:lnTo>
                <a:lnTo>
                  <a:pt x="5008993" y="1879600"/>
                </a:lnTo>
                <a:lnTo>
                  <a:pt x="4999637" y="1828800"/>
                </a:lnTo>
                <a:lnTo>
                  <a:pt x="4989513" y="1790700"/>
                </a:lnTo>
                <a:lnTo>
                  <a:pt x="4978626" y="1739900"/>
                </a:lnTo>
                <a:lnTo>
                  <a:pt x="4966980" y="1701800"/>
                </a:lnTo>
                <a:lnTo>
                  <a:pt x="4954580" y="1663700"/>
                </a:lnTo>
                <a:lnTo>
                  <a:pt x="4941431" y="1612900"/>
                </a:lnTo>
                <a:lnTo>
                  <a:pt x="4927538" y="1574800"/>
                </a:lnTo>
                <a:lnTo>
                  <a:pt x="4912905" y="1536700"/>
                </a:lnTo>
                <a:lnTo>
                  <a:pt x="4897537" y="1485900"/>
                </a:lnTo>
                <a:lnTo>
                  <a:pt x="4881439" y="1447800"/>
                </a:lnTo>
                <a:lnTo>
                  <a:pt x="4864616" y="1409700"/>
                </a:lnTo>
                <a:lnTo>
                  <a:pt x="4847072" y="1358900"/>
                </a:lnTo>
                <a:lnTo>
                  <a:pt x="4828812" y="1320800"/>
                </a:lnTo>
                <a:lnTo>
                  <a:pt x="4809841" y="1282700"/>
                </a:lnTo>
                <a:lnTo>
                  <a:pt x="4790164" y="1244600"/>
                </a:lnTo>
                <a:lnTo>
                  <a:pt x="4769785" y="1206500"/>
                </a:lnTo>
                <a:lnTo>
                  <a:pt x="4748709" y="1168400"/>
                </a:lnTo>
                <a:lnTo>
                  <a:pt x="4726941" y="1130300"/>
                </a:lnTo>
                <a:lnTo>
                  <a:pt x="4704486" y="1092200"/>
                </a:lnTo>
                <a:lnTo>
                  <a:pt x="4681348" y="1054100"/>
                </a:lnTo>
                <a:lnTo>
                  <a:pt x="4657532" y="1016000"/>
                </a:lnTo>
                <a:lnTo>
                  <a:pt x="4633043" y="977900"/>
                </a:lnTo>
                <a:lnTo>
                  <a:pt x="4607886" y="939800"/>
                </a:lnTo>
                <a:lnTo>
                  <a:pt x="4582066" y="901700"/>
                </a:lnTo>
                <a:lnTo>
                  <a:pt x="4555586" y="863600"/>
                </a:lnTo>
                <a:lnTo>
                  <a:pt x="4528452" y="825500"/>
                </a:lnTo>
                <a:lnTo>
                  <a:pt x="4500669" y="787400"/>
                </a:lnTo>
                <a:lnTo>
                  <a:pt x="4472242" y="762000"/>
                </a:lnTo>
                <a:lnTo>
                  <a:pt x="4443175" y="723900"/>
                </a:lnTo>
                <a:lnTo>
                  <a:pt x="4413472" y="685800"/>
                </a:lnTo>
                <a:lnTo>
                  <a:pt x="4383139" y="660400"/>
                </a:lnTo>
                <a:lnTo>
                  <a:pt x="4352181" y="622300"/>
                </a:lnTo>
                <a:lnTo>
                  <a:pt x="4320602" y="596900"/>
                </a:lnTo>
                <a:lnTo>
                  <a:pt x="4288407" y="558800"/>
                </a:lnTo>
                <a:lnTo>
                  <a:pt x="4255601" y="533400"/>
                </a:lnTo>
                <a:lnTo>
                  <a:pt x="4222188" y="495300"/>
                </a:lnTo>
                <a:lnTo>
                  <a:pt x="4188173" y="469900"/>
                </a:lnTo>
                <a:lnTo>
                  <a:pt x="4153561" y="444500"/>
                </a:lnTo>
                <a:lnTo>
                  <a:pt x="4118357" y="406400"/>
                </a:lnTo>
                <a:lnTo>
                  <a:pt x="4082566" y="381000"/>
                </a:lnTo>
                <a:lnTo>
                  <a:pt x="4046191" y="355600"/>
                </a:lnTo>
                <a:lnTo>
                  <a:pt x="4009239" y="330200"/>
                </a:lnTo>
                <a:lnTo>
                  <a:pt x="3971713" y="304800"/>
                </a:lnTo>
                <a:lnTo>
                  <a:pt x="3894961" y="254000"/>
                </a:lnTo>
                <a:lnTo>
                  <a:pt x="3815973" y="203200"/>
                </a:lnTo>
                <a:lnTo>
                  <a:pt x="3734787" y="152400"/>
                </a:lnTo>
                <a:lnTo>
                  <a:pt x="3693382" y="127000"/>
                </a:lnTo>
                <a:lnTo>
                  <a:pt x="3651441" y="114300"/>
                </a:lnTo>
                <a:lnTo>
                  <a:pt x="3608970" y="88900"/>
                </a:lnTo>
                <a:lnTo>
                  <a:pt x="3565973" y="76200"/>
                </a:lnTo>
                <a:lnTo>
                  <a:pt x="3522455" y="50800"/>
                </a:lnTo>
                <a:lnTo>
                  <a:pt x="3478421" y="38100"/>
                </a:lnTo>
                <a:lnTo>
                  <a:pt x="3433876" y="12700"/>
                </a:lnTo>
                <a:lnTo>
                  <a:pt x="3388824" y="0"/>
                </a:lnTo>
                <a:close/>
              </a:path>
              <a:path w="5060315" h="4902200">
                <a:moveTo>
                  <a:pt x="1161633" y="698500"/>
                </a:moveTo>
                <a:lnTo>
                  <a:pt x="1068915" y="698500"/>
                </a:lnTo>
                <a:lnTo>
                  <a:pt x="1160609" y="825500"/>
                </a:lnTo>
                <a:lnTo>
                  <a:pt x="1161633" y="698500"/>
                </a:lnTo>
                <a:close/>
              </a:path>
            </a:pathLst>
          </a:custGeom>
          <a:solidFill>
            <a:srgbClr val="CFD4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817364" y="1207008"/>
            <a:ext cx="2528570" cy="1263650"/>
          </a:xfrm>
          <a:custGeom>
            <a:avLst/>
            <a:gdLst/>
            <a:ahLst/>
            <a:cxnLst/>
            <a:rect l="l" t="t" r="r" b="b"/>
            <a:pathLst>
              <a:path w="2528570" h="1263650">
                <a:moveTo>
                  <a:pt x="2317750" y="0"/>
                </a:moveTo>
                <a:lnTo>
                  <a:pt x="210565" y="0"/>
                </a:lnTo>
                <a:lnTo>
                  <a:pt x="162272" y="5559"/>
                </a:lnTo>
                <a:lnTo>
                  <a:pt x="117947" y="21395"/>
                </a:lnTo>
                <a:lnTo>
                  <a:pt x="78851" y="46246"/>
                </a:lnTo>
                <a:lnTo>
                  <a:pt x="46246" y="78851"/>
                </a:lnTo>
                <a:lnTo>
                  <a:pt x="21395" y="117947"/>
                </a:lnTo>
                <a:lnTo>
                  <a:pt x="5559" y="162272"/>
                </a:lnTo>
                <a:lnTo>
                  <a:pt x="0" y="210565"/>
                </a:lnTo>
                <a:lnTo>
                  <a:pt x="0" y="1052829"/>
                </a:lnTo>
                <a:lnTo>
                  <a:pt x="5559" y="1101123"/>
                </a:lnTo>
                <a:lnTo>
                  <a:pt x="21395" y="1145448"/>
                </a:lnTo>
                <a:lnTo>
                  <a:pt x="46246" y="1184544"/>
                </a:lnTo>
                <a:lnTo>
                  <a:pt x="78851" y="1217149"/>
                </a:lnTo>
                <a:lnTo>
                  <a:pt x="117947" y="1242000"/>
                </a:lnTo>
                <a:lnTo>
                  <a:pt x="162272" y="1257836"/>
                </a:lnTo>
                <a:lnTo>
                  <a:pt x="210565" y="1263395"/>
                </a:lnTo>
                <a:lnTo>
                  <a:pt x="2317750" y="1263395"/>
                </a:lnTo>
                <a:lnTo>
                  <a:pt x="2366043" y="1257836"/>
                </a:lnTo>
                <a:lnTo>
                  <a:pt x="2410368" y="1242000"/>
                </a:lnTo>
                <a:lnTo>
                  <a:pt x="2449464" y="1217149"/>
                </a:lnTo>
                <a:lnTo>
                  <a:pt x="2482069" y="1184544"/>
                </a:lnTo>
                <a:lnTo>
                  <a:pt x="2506920" y="1145448"/>
                </a:lnTo>
                <a:lnTo>
                  <a:pt x="2522756" y="1101123"/>
                </a:lnTo>
                <a:lnTo>
                  <a:pt x="2528316" y="1052829"/>
                </a:lnTo>
                <a:lnTo>
                  <a:pt x="2528316" y="210565"/>
                </a:lnTo>
                <a:lnTo>
                  <a:pt x="2522756" y="162272"/>
                </a:lnTo>
                <a:lnTo>
                  <a:pt x="2506920" y="117947"/>
                </a:lnTo>
                <a:lnTo>
                  <a:pt x="2482069" y="78851"/>
                </a:lnTo>
                <a:lnTo>
                  <a:pt x="2449464" y="46246"/>
                </a:lnTo>
                <a:lnTo>
                  <a:pt x="2410368" y="21395"/>
                </a:lnTo>
                <a:lnTo>
                  <a:pt x="2366043" y="5559"/>
                </a:lnTo>
                <a:lnTo>
                  <a:pt x="2317750" y="0"/>
                </a:lnTo>
                <a:close/>
              </a:path>
            </a:pathLst>
          </a:custGeom>
          <a:solidFill>
            <a:srgbClr val="C55A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817364" y="1207008"/>
            <a:ext cx="2528570" cy="1263650"/>
          </a:xfrm>
          <a:custGeom>
            <a:avLst/>
            <a:gdLst/>
            <a:ahLst/>
            <a:cxnLst/>
            <a:rect l="l" t="t" r="r" b="b"/>
            <a:pathLst>
              <a:path w="2528570" h="1263650">
                <a:moveTo>
                  <a:pt x="0" y="210565"/>
                </a:moveTo>
                <a:lnTo>
                  <a:pt x="5559" y="162272"/>
                </a:lnTo>
                <a:lnTo>
                  <a:pt x="21395" y="117947"/>
                </a:lnTo>
                <a:lnTo>
                  <a:pt x="46246" y="78851"/>
                </a:lnTo>
                <a:lnTo>
                  <a:pt x="78851" y="46246"/>
                </a:lnTo>
                <a:lnTo>
                  <a:pt x="117947" y="21395"/>
                </a:lnTo>
                <a:lnTo>
                  <a:pt x="162272" y="5559"/>
                </a:lnTo>
                <a:lnTo>
                  <a:pt x="210565" y="0"/>
                </a:lnTo>
                <a:lnTo>
                  <a:pt x="2317750" y="0"/>
                </a:lnTo>
                <a:lnTo>
                  <a:pt x="2366043" y="5559"/>
                </a:lnTo>
                <a:lnTo>
                  <a:pt x="2410368" y="21395"/>
                </a:lnTo>
                <a:lnTo>
                  <a:pt x="2449464" y="46246"/>
                </a:lnTo>
                <a:lnTo>
                  <a:pt x="2482069" y="78851"/>
                </a:lnTo>
                <a:lnTo>
                  <a:pt x="2506920" y="117947"/>
                </a:lnTo>
                <a:lnTo>
                  <a:pt x="2522756" y="162272"/>
                </a:lnTo>
                <a:lnTo>
                  <a:pt x="2528316" y="210565"/>
                </a:lnTo>
                <a:lnTo>
                  <a:pt x="2528316" y="1052829"/>
                </a:lnTo>
                <a:lnTo>
                  <a:pt x="2522756" y="1101123"/>
                </a:lnTo>
                <a:lnTo>
                  <a:pt x="2506920" y="1145448"/>
                </a:lnTo>
                <a:lnTo>
                  <a:pt x="2482069" y="1184544"/>
                </a:lnTo>
                <a:lnTo>
                  <a:pt x="2449464" y="1217149"/>
                </a:lnTo>
                <a:lnTo>
                  <a:pt x="2410368" y="1242000"/>
                </a:lnTo>
                <a:lnTo>
                  <a:pt x="2366043" y="1257836"/>
                </a:lnTo>
                <a:lnTo>
                  <a:pt x="2317750" y="1263395"/>
                </a:lnTo>
                <a:lnTo>
                  <a:pt x="210565" y="1263395"/>
                </a:lnTo>
                <a:lnTo>
                  <a:pt x="162272" y="1257836"/>
                </a:lnTo>
                <a:lnTo>
                  <a:pt x="117947" y="1242000"/>
                </a:lnTo>
                <a:lnTo>
                  <a:pt x="78851" y="1217149"/>
                </a:lnTo>
                <a:lnTo>
                  <a:pt x="46246" y="1184544"/>
                </a:lnTo>
                <a:lnTo>
                  <a:pt x="21395" y="1145448"/>
                </a:lnTo>
                <a:lnTo>
                  <a:pt x="5559" y="1101123"/>
                </a:lnTo>
                <a:lnTo>
                  <a:pt x="0" y="1052829"/>
                </a:lnTo>
                <a:lnTo>
                  <a:pt x="0" y="210565"/>
                </a:lnTo>
                <a:close/>
              </a:path>
            </a:pathLst>
          </a:custGeom>
          <a:ln w="1219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113146" y="1642999"/>
            <a:ext cx="193611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15" dirty="0">
                <a:solidFill>
                  <a:srgbClr val="F9F9F9"/>
                </a:solidFill>
                <a:latin typeface="Calibri"/>
                <a:cs typeface="Calibri"/>
              </a:rPr>
              <a:t>TITOLO </a:t>
            </a:r>
            <a:r>
              <a:rPr sz="2000" b="1" spc="-5" dirty="0">
                <a:solidFill>
                  <a:srgbClr val="F9F9F9"/>
                </a:solidFill>
                <a:latin typeface="Calibri"/>
                <a:cs typeface="Calibri"/>
              </a:rPr>
              <a:t>DI</a:t>
            </a:r>
            <a:r>
              <a:rPr sz="2000" b="1" spc="-75" dirty="0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F9F9F9"/>
                </a:solidFill>
                <a:latin typeface="Calibri"/>
                <a:cs typeface="Calibri"/>
              </a:rPr>
              <a:t>STUDIO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999731" y="2791967"/>
            <a:ext cx="2528570" cy="1263650"/>
          </a:xfrm>
          <a:custGeom>
            <a:avLst/>
            <a:gdLst/>
            <a:ahLst/>
            <a:cxnLst/>
            <a:rect l="l" t="t" r="r" b="b"/>
            <a:pathLst>
              <a:path w="2528570" h="1263650">
                <a:moveTo>
                  <a:pt x="2317750" y="0"/>
                </a:moveTo>
                <a:lnTo>
                  <a:pt x="210566" y="0"/>
                </a:lnTo>
                <a:lnTo>
                  <a:pt x="162272" y="5559"/>
                </a:lnTo>
                <a:lnTo>
                  <a:pt x="117947" y="21395"/>
                </a:lnTo>
                <a:lnTo>
                  <a:pt x="78851" y="46246"/>
                </a:lnTo>
                <a:lnTo>
                  <a:pt x="46246" y="78851"/>
                </a:lnTo>
                <a:lnTo>
                  <a:pt x="21395" y="117947"/>
                </a:lnTo>
                <a:lnTo>
                  <a:pt x="5559" y="162272"/>
                </a:lnTo>
                <a:lnTo>
                  <a:pt x="0" y="210566"/>
                </a:lnTo>
                <a:lnTo>
                  <a:pt x="0" y="1052830"/>
                </a:lnTo>
                <a:lnTo>
                  <a:pt x="5559" y="1101123"/>
                </a:lnTo>
                <a:lnTo>
                  <a:pt x="21395" y="1145448"/>
                </a:lnTo>
                <a:lnTo>
                  <a:pt x="46246" y="1184544"/>
                </a:lnTo>
                <a:lnTo>
                  <a:pt x="78851" y="1217149"/>
                </a:lnTo>
                <a:lnTo>
                  <a:pt x="117947" y="1242000"/>
                </a:lnTo>
                <a:lnTo>
                  <a:pt x="162272" y="1257836"/>
                </a:lnTo>
                <a:lnTo>
                  <a:pt x="210566" y="1263396"/>
                </a:lnTo>
                <a:lnTo>
                  <a:pt x="2317750" y="1263396"/>
                </a:lnTo>
                <a:lnTo>
                  <a:pt x="2366043" y="1257836"/>
                </a:lnTo>
                <a:lnTo>
                  <a:pt x="2410368" y="1242000"/>
                </a:lnTo>
                <a:lnTo>
                  <a:pt x="2449464" y="1217149"/>
                </a:lnTo>
                <a:lnTo>
                  <a:pt x="2482069" y="1184544"/>
                </a:lnTo>
                <a:lnTo>
                  <a:pt x="2506920" y="1145448"/>
                </a:lnTo>
                <a:lnTo>
                  <a:pt x="2522756" y="1101123"/>
                </a:lnTo>
                <a:lnTo>
                  <a:pt x="2528316" y="1052830"/>
                </a:lnTo>
                <a:lnTo>
                  <a:pt x="2528316" y="210566"/>
                </a:lnTo>
                <a:lnTo>
                  <a:pt x="2522756" y="162272"/>
                </a:lnTo>
                <a:lnTo>
                  <a:pt x="2506920" y="117947"/>
                </a:lnTo>
                <a:lnTo>
                  <a:pt x="2482069" y="78851"/>
                </a:lnTo>
                <a:lnTo>
                  <a:pt x="2449464" y="46246"/>
                </a:lnTo>
                <a:lnTo>
                  <a:pt x="2410368" y="21395"/>
                </a:lnTo>
                <a:lnTo>
                  <a:pt x="2366043" y="5559"/>
                </a:lnTo>
                <a:lnTo>
                  <a:pt x="231775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999731" y="2791967"/>
            <a:ext cx="2528570" cy="1263650"/>
          </a:xfrm>
          <a:custGeom>
            <a:avLst/>
            <a:gdLst/>
            <a:ahLst/>
            <a:cxnLst/>
            <a:rect l="l" t="t" r="r" b="b"/>
            <a:pathLst>
              <a:path w="2528570" h="1263650">
                <a:moveTo>
                  <a:pt x="0" y="210566"/>
                </a:moveTo>
                <a:lnTo>
                  <a:pt x="5559" y="162272"/>
                </a:lnTo>
                <a:lnTo>
                  <a:pt x="21395" y="117947"/>
                </a:lnTo>
                <a:lnTo>
                  <a:pt x="46246" y="78851"/>
                </a:lnTo>
                <a:lnTo>
                  <a:pt x="78851" y="46246"/>
                </a:lnTo>
                <a:lnTo>
                  <a:pt x="117947" y="21395"/>
                </a:lnTo>
                <a:lnTo>
                  <a:pt x="162272" y="5559"/>
                </a:lnTo>
                <a:lnTo>
                  <a:pt x="210566" y="0"/>
                </a:lnTo>
                <a:lnTo>
                  <a:pt x="2317750" y="0"/>
                </a:lnTo>
                <a:lnTo>
                  <a:pt x="2366043" y="5559"/>
                </a:lnTo>
                <a:lnTo>
                  <a:pt x="2410368" y="21395"/>
                </a:lnTo>
                <a:lnTo>
                  <a:pt x="2449464" y="46246"/>
                </a:lnTo>
                <a:lnTo>
                  <a:pt x="2482069" y="78851"/>
                </a:lnTo>
                <a:lnTo>
                  <a:pt x="2506920" y="117947"/>
                </a:lnTo>
                <a:lnTo>
                  <a:pt x="2522756" y="162272"/>
                </a:lnTo>
                <a:lnTo>
                  <a:pt x="2528316" y="210566"/>
                </a:lnTo>
                <a:lnTo>
                  <a:pt x="2528316" y="1052830"/>
                </a:lnTo>
                <a:lnTo>
                  <a:pt x="2522756" y="1101123"/>
                </a:lnTo>
                <a:lnTo>
                  <a:pt x="2506920" y="1145448"/>
                </a:lnTo>
                <a:lnTo>
                  <a:pt x="2482069" y="1184544"/>
                </a:lnTo>
                <a:lnTo>
                  <a:pt x="2449464" y="1217149"/>
                </a:lnTo>
                <a:lnTo>
                  <a:pt x="2410368" y="1242000"/>
                </a:lnTo>
                <a:lnTo>
                  <a:pt x="2366043" y="1257836"/>
                </a:lnTo>
                <a:lnTo>
                  <a:pt x="2317750" y="1263396"/>
                </a:lnTo>
                <a:lnTo>
                  <a:pt x="210566" y="1263396"/>
                </a:lnTo>
                <a:lnTo>
                  <a:pt x="162272" y="1257836"/>
                </a:lnTo>
                <a:lnTo>
                  <a:pt x="117947" y="1242000"/>
                </a:lnTo>
                <a:lnTo>
                  <a:pt x="78851" y="1217149"/>
                </a:lnTo>
                <a:lnTo>
                  <a:pt x="46246" y="1184544"/>
                </a:lnTo>
                <a:lnTo>
                  <a:pt x="21395" y="1145448"/>
                </a:lnTo>
                <a:lnTo>
                  <a:pt x="5559" y="1101123"/>
                </a:lnTo>
                <a:lnTo>
                  <a:pt x="0" y="1052830"/>
                </a:lnTo>
                <a:lnTo>
                  <a:pt x="0" y="210566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215885" y="3088894"/>
            <a:ext cx="2095500" cy="61150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49860" marR="5080" indent="-137160">
              <a:lnSpc>
                <a:spcPts val="2210"/>
              </a:lnSpc>
              <a:spcBef>
                <a:spcPts val="335"/>
              </a:spcBef>
            </a:pPr>
            <a:r>
              <a:rPr sz="2000" b="1" spc="-15" dirty="0">
                <a:latin typeface="Calibri"/>
                <a:cs typeface="Calibri"/>
              </a:rPr>
              <a:t>MOTIVAZIONE</a:t>
            </a:r>
            <a:r>
              <a:rPr sz="2000" b="1" spc="-9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AGLI  </a:t>
            </a:r>
            <a:r>
              <a:rPr sz="2000" b="1" dirty="0">
                <a:latin typeface="Calibri"/>
                <a:cs typeface="Calibri"/>
              </a:rPr>
              <a:t>APPRENDIMENTI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443471" y="4899659"/>
            <a:ext cx="2528570" cy="1263650"/>
          </a:xfrm>
          <a:custGeom>
            <a:avLst/>
            <a:gdLst/>
            <a:ahLst/>
            <a:cxnLst/>
            <a:rect l="l" t="t" r="r" b="b"/>
            <a:pathLst>
              <a:path w="2528570" h="1263650">
                <a:moveTo>
                  <a:pt x="2317750" y="0"/>
                </a:moveTo>
                <a:lnTo>
                  <a:pt x="210566" y="0"/>
                </a:lnTo>
                <a:lnTo>
                  <a:pt x="162272" y="5559"/>
                </a:lnTo>
                <a:lnTo>
                  <a:pt x="117947" y="21395"/>
                </a:lnTo>
                <a:lnTo>
                  <a:pt x="78851" y="46246"/>
                </a:lnTo>
                <a:lnTo>
                  <a:pt x="46246" y="78851"/>
                </a:lnTo>
                <a:lnTo>
                  <a:pt x="21395" y="117947"/>
                </a:lnTo>
                <a:lnTo>
                  <a:pt x="5559" y="162272"/>
                </a:lnTo>
                <a:lnTo>
                  <a:pt x="0" y="210565"/>
                </a:lnTo>
                <a:lnTo>
                  <a:pt x="0" y="1052830"/>
                </a:lnTo>
                <a:lnTo>
                  <a:pt x="5559" y="1101111"/>
                </a:lnTo>
                <a:lnTo>
                  <a:pt x="21395" y="1145432"/>
                </a:lnTo>
                <a:lnTo>
                  <a:pt x="46246" y="1184528"/>
                </a:lnTo>
                <a:lnTo>
                  <a:pt x="78851" y="1217137"/>
                </a:lnTo>
                <a:lnTo>
                  <a:pt x="117947" y="1241994"/>
                </a:lnTo>
                <a:lnTo>
                  <a:pt x="162272" y="1257834"/>
                </a:lnTo>
                <a:lnTo>
                  <a:pt x="210566" y="1263395"/>
                </a:lnTo>
                <a:lnTo>
                  <a:pt x="2317750" y="1263395"/>
                </a:lnTo>
                <a:lnTo>
                  <a:pt x="2366043" y="1257834"/>
                </a:lnTo>
                <a:lnTo>
                  <a:pt x="2410368" y="1241994"/>
                </a:lnTo>
                <a:lnTo>
                  <a:pt x="2449464" y="1217137"/>
                </a:lnTo>
                <a:lnTo>
                  <a:pt x="2482069" y="1184528"/>
                </a:lnTo>
                <a:lnTo>
                  <a:pt x="2506920" y="1145432"/>
                </a:lnTo>
                <a:lnTo>
                  <a:pt x="2522756" y="1101111"/>
                </a:lnTo>
                <a:lnTo>
                  <a:pt x="2528316" y="1052830"/>
                </a:lnTo>
                <a:lnTo>
                  <a:pt x="2528316" y="210565"/>
                </a:lnTo>
                <a:lnTo>
                  <a:pt x="2522756" y="162272"/>
                </a:lnTo>
                <a:lnTo>
                  <a:pt x="2506920" y="117947"/>
                </a:lnTo>
                <a:lnTo>
                  <a:pt x="2482069" y="78851"/>
                </a:lnTo>
                <a:lnTo>
                  <a:pt x="2449464" y="46246"/>
                </a:lnTo>
                <a:lnTo>
                  <a:pt x="2410368" y="21395"/>
                </a:lnTo>
                <a:lnTo>
                  <a:pt x="2366043" y="5559"/>
                </a:lnTo>
                <a:lnTo>
                  <a:pt x="2317750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43471" y="4899659"/>
            <a:ext cx="2528570" cy="1263650"/>
          </a:xfrm>
          <a:custGeom>
            <a:avLst/>
            <a:gdLst/>
            <a:ahLst/>
            <a:cxnLst/>
            <a:rect l="l" t="t" r="r" b="b"/>
            <a:pathLst>
              <a:path w="2528570" h="1263650">
                <a:moveTo>
                  <a:pt x="0" y="210565"/>
                </a:moveTo>
                <a:lnTo>
                  <a:pt x="5559" y="162272"/>
                </a:lnTo>
                <a:lnTo>
                  <a:pt x="21395" y="117947"/>
                </a:lnTo>
                <a:lnTo>
                  <a:pt x="46246" y="78851"/>
                </a:lnTo>
                <a:lnTo>
                  <a:pt x="78851" y="46246"/>
                </a:lnTo>
                <a:lnTo>
                  <a:pt x="117947" y="21395"/>
                </a:lnTo>
                <a:lnTo>
                  <a:pt x="162272" y="5559"/>
                </a:lnTo>
                <a:lnTo>
                  <a:pt x="210566" y="0"/>
                </a:lnTo>
                <a:lnTo>
                  <a:pt x="2317750" y="0"/>
                </a:lnTo>
                <a:lnTo>
                  <a:pt x="2366043" y="5559"/>
                </a:lnTo>
                <a:lnTo>
                  <a:pt x="2410368" y="21395"/>
                </a:lnTo>
                <a:lnTo>
                  <a:pt x="2449464" y="46246"/>
                </a:lnTo>
                <a:lnTo>
                  <a:pt x="2482069" y="78851"/>
                </a:lnTo>
                <a:lnTo>
                  <a:pt x="2506920" y="117947"/>
                </a:lnTo>
                <a:lnTo>
                  <a:pt x="2522756" y="162272"/>
                </a:lnTo>
                <a:lnTo>
                  <a:pt x="2528316" y="210565"/>
                </a:lnTo>
                <a:lnTo>
                  <a:pt x="2528316" y="1052830"/>
                </a:lnTo>
                <a:lnTo>
                  <a:pt x="2522756" y="1101111"/>
                </a:lnTo>
                <a:lnTo>
                  <a:pt x="2506920" y="1145432"/>
                </a:lnTo>
                <a:lnTo>
                  <a:pt x="2482069" y="1184528"/>
                </a:lnTo>
                <a:lnTo>
                  <a:pt x="2449464" y="1217137"/>
                </a:lnTo>
                <a:lnTo>
                  <a:pt x="2410368" y="1241994"/>
                </a:lnTo>
                <a:lnTo>
                  <a:pt x="2366043" y="1257834"/>
                </a:lnTo>
                <a:lnTo>
                  <a:pt x="2317750" y="1263395"/>
                </a:lnTo>
                <a:lnTo>
                  <a:pt x="210566" y="1263395"/>
                </a:lnTo>
                <a:lnTo>
                  <a:pt x="162272" y="1257834"/>
                </a:lnTo>
                <a:lnTo>
                  <a:pt x="117947" y="1241994"/>
                </a:lnTo>
                <a:lnTo>
                  <a:pt x="78851" y="1217137"/>
                </a:lnTo>
                <a:lnTo>
                  <a:pt x="46246" y="1184528"/>
                </a:lnTo>
                <a:lnTo>
                  <a:pt x="21395" y="1145432"/>
                </a:lnTo>
                <a:lnTo>
                  <a:pt x="5559" y="1101111"/>
                </a:lnTo>
                <a:lnTo>
                  <a:pt x="0" y="1052830"/>
                </a:lnTo>
                <a:lnTo>
                  <a:pt x="0" y="210565"/>
                </a:lnTo>
                <a:close/>
              </a:path>
            </a:pathLst>
          </a:custGeom>
          <a:ln w="1219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772402" y="5196966"/>
            <a:ext cx="1870710" cy="61150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501650" marR="5080" indent="-489584">
              <a:lnSpc>
                <a:spcPts val="2210"/>
              </a:lnSpc>
              <a:spcBef>
                <a:spcPts val="335"/>
              </a:spcBef>
            </a:pPr>
            <a:r>
              <a:rPr sz="2000" b="1" spc="-5" dirty="0">
                <a:solidFill>
                  <a:srgbClr val="00AFEF"/>
                </a:solidFill>
                <a:latin typeface="Calibri"/>
                <a:cs typeface="Calibri"/>
              </a:rPr>
              <a:t>COMPETENZE</a:t>
            </a:r>
            <a:r>
              <a:rPr sz="2000" b="1" spc="-95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AFEF"/>
                </a:solidFill>
                <a:latin typeface="Calibri"/>
                <a:cs typeface="Calibri"/>
              </a:rPr>
              <a:t>ON  THE</a:t>
            </a:r>
            <a:r>
              <a:rPr sz="2000" b="1" spc="-20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AFEF"/>
                </a:solidFill>
                <a:latin typeface="Calibri"/>
                <a:cs typeface="Calibri"/>
              </a:rPr>
              <a:t>JOB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304032" y="4913376"/>
            <a:ext cx="2527300" cy="1264920"/>
          </a:xfrm>
          <a:custGeom>
            <a:avLst/>
            <a:gdLst/>
            <a:ahLst/>
            <a:cxnLst/>
            <a:rect l="l" t="t" r="r" b="b"/>
            <a:pathLst>
              <a:path w="2527300" h="1264920">
                <a:moveTo>
                  <a:pt x="2315971" y="0"/>
                </a:moveTo>
                <a:lnTo>
                  <a:pt x="210819" y="0"/>
                </a:lnTo>
                <a:lnTo>
                  <a:pt x="162472" y="5566"/>
                </a:lnTo>
                <a:lnTo>
                  <a:pt x="118095" y="21423"/>
                </a:lnTo>
                <a:lnTo>
                  <a:pt x="78951" y="46306"/>
                </a:lnTo>
                <a:lnTo>
                  <a:pt x="46306" y="78951"/>
                </a:lnTo>
                <a:lnTo>
                  <a:pt x="21423" y="118095"/>
                </a:lnTo>
                <a:lnTo>
                  <a:pt x="5566" y="162472"/>
                </a:lnTo>
                <a:lnTo>
                  <a:pt x="0" y="210819"/>
                </a:lnTo>
                <a:lnTo>
                  <a:pt x="0" y="1054100"/>
                </a:lnTo>
                <a:lnTo>
                  <a:pt x="5566" y="1102439"/>
                </a:lnTo>
                <a:lnTo>
                  <a:pt x="21423" y="1146813"/>
                </a:lnTo>
                <a:lnTo>
                  <a:pt x="46306" y="1185957"/>
                </a:lnTo>
                <a:lnTo>
                  <a:pt x="78951" y="1218605"/>
                </a:lnTo>
                <a:lnTo>
                  <a:pt x="118095" y="1243492"/>
                </a:lnTo>
                <a:lnTo>
                  <a:pt x="162472" y="1259352"/>
                </a:lnTo>
                <a:lnTo>
                  <a:pt x="210819" y="1264920"/>
                </a:lnTo>
                <a:lnTo>
                  <a:pt x="2315971" y="1264920"/>
                </a:lnTo>
                <a:lnTo>
                  <a:pt x="2364319" y="1259352"/>
                </a:lnTo>
                <a:lnTo>
                  <a:pt x="2408696" y="1243492"/>
                </a:lnTo>
                <a:lnTo>
                  <a:pt x="2447840" y="1218605"/>
                </a:lnTo>
                <a:lnTo>
                  <a:pt x="2480485" y="1185957"/>
                </a:lnTo>
                <a:lnTo>
                  <a:pt x="2505368" y="1146813"/>
                </a:lnTo>
                <a:lnTo>
                  <a:pt x="2521225" y="1102439"/>
                </a:lnTo>
                <a:lnTo>
                  <a:pt x="2526791" y="1054100"/>
                </a:lnTo>
                <a:lnTo>
                  <a:pt x="2526791" y="210819"/>
                </a:lnTo>
                <a:lnTo>
                  <a:pt x="2521225" y="162472"/>
                </a:lnTo>
                <a:lnTo>
                  <a:pt x="2505368" y="118095"/>
                </a:lnTo>
                <a:lnTo>
                  <a:pt x="2480485" y="78951"/>
                </a:lnTo>
                <a:lnTo>
                  <a:pt x="2447840" y="46306"/>
                </a:lnTo>
                <a:lnTo>
                  <a:pt x="2408696" y="21423"/>
                </a:lnTo>
                <a:lnTo>
                  <a:pt x="2364319" y="5566"/>
                </a:lnTo>
                <a:lnTo>
                  <a:pt x="2315971" y="0"/>
                </a:lnTo>
                <a:close/>
              </a:path>
            </a:pathLst>
          </a:custGeom>
          <a:solidFill>
            <a:srgbClr val="538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304032" y="4913376"/>
            <a:ext cx="2527300" cy="1264920"/>
          </a:xfrm>
          <a:custGeom>
            <a:avLst/>
            <a:gdLst/>
            <a:ahLst/>
            <a:cxnLst/>
            <a:rect l="l" t="t" r="r" b="b"/>
            <a:pathLst>
              <a:path w="2527300" h="1264920">
                <a:moveTo>
                  <a:pt x="0" y="210819"/>
                </a:moveTo>
                <a:lnTo>
                  <a:pt x="5566" y="162472"/>
                </a:lnTo>
                <a:lnTo>
                  <a:pt x="21423" y="118095"/>
                </a:lnTo>
                <a:lnTo>
                  <a:pt x="46306" y="78951"/>
                </a:lnTo>
                <a:lnTo>
                  <a:pt x="78951" y="46306"/>
                </a:lnTo>
                <a:lnTo>
                  <a:pt x="118095" y="21423"/>
                </a:lnTo>
                <a:lnTo>
                  <a:pt x="162472" y="5566"/>
                </a:lnTo>
                <a:lnTo>
                  <a:pt x="210819" y="0"/>
                </a:lnTo>
                <a:lnTo>
                  <a:pt x="2315971" y="0"/>
                </a:lnTo>
                <a:lnTo>
                  <a:pt x="2364319" y="5566"/>
                </a:lnTo>
                <a:lnTo>
                  <a:pt x="2408696" y="21423"/>
                </a:lnTo>
                <a:lnTo>
                  <a:pt x="2447840" y="46306"/>
                </a:lnTo>
                <a:lnTo>
                  <a:pt x="2480485" y="78951"/>
                </a:lnTo>
                <a:lnTo>
                  <a:pt x="2505368" y="118095"/>
                </a:lnTo>
                <a:lnTo>
                  <a:pt x="2521225" y="162472"/>
                </a:lnTo>
                <a:lnTo>
                  <a:pt x="2526791" y="210819"/>
                </a:lnTo>
                <a:lnTo>
                  <a:pt x="2526791" y="1054100"/>
                </a:lnTo>
                <a:lnTo>
                  <a:pt x="2521225" y="1102439"/>
                </a:lnTo>
                <a:lnTo>
                  <a:pt x="2505368" y="1146813"/>
                </a:lnTo>
                <a:lnTo>
                  <a:pt x="2480485" y="1185957"/>
                </a:lnTo>
                <a:lnTo>
                  <a:pt x="2447840" y="1218605"/>
                </a:lnTo>
                <a:lnTo>
                  <a:pt x="2408696" y="1243492"/>
                </a:lnTo>
                <a:lnTo>
                  <a:pt x="2364319" y="1259352"/>
                </a:lnTo>
                <a:lnTo>
                  <a:pt x="2315971" y="1264920"/>
                </a:lnTo>
                <a:lnTo>
                  <a:pt x="210819" y="1264920"/>
                </a:lnTo>
                <a:lnTo>
                  <a:pt x="162472" y="1259352"/>
                </a:lnTo>
                <a:lnTo>
                  <a:pt x="118095" y="1243492"/>
                </a:lnTo>
                <a:lnTo>
                  <a:pt x="78951" y="1218605"/>
                </a:lnTo>
                <a:lnTo>
                  <a:pt x="46306" y="1185957"/>
                </a:lnTo>
                <a:lnTo>
                  <a:pt x="21423" y="1146813"/>
                </a:lnTo>
                <a:lnTo>
                  <a:pt x="5566" y="1102439"/>
                </a:lnTo>
                <a:lnTo>
                  <a:pt x="0" y="1054100"/>
                </a:lnTo>
                <a:lnTo>
                  <a:pt x="0" y="210819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770503" y="5350255"/>
            <a:ext cx="15938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C000"/>
                </a:solidFill>
                <a:latin typeface="Calibri"/>
                <a:cs typeface="Calibri"/>
              </a:rPr>
              <a:t>R</a:t>
            </a:r>
            <a:r>
              <a:rPr sz="2000" b="1" spc="-10" dirty="0">
                <a:solidFill>
                  <a:srgbClr val="FFC000"/>
                </a:solidFill>
                <a:latin typeface="Calibri"/>
                <a:cs typeface="Calibri"/>
              </a:rPr>
              <a:t>E</a:t>
            </a:r>
            <a:r>
              <a:rPr sz="2000" b="1" spc="-5" dirty="0">
                <a:solidFill>
                  <a:srgbClr val="FFC000"/>
                </a:solidFill>
                <a:latin typeface="Calibri"/>
                <a:cs typeface="Calibri"/>
              </a:rPr>
              <a:t>TR</a:t>
            </a:r>
            <a:r>
              <a:rPr sz="2000" b="1" spc="5" dirty="0">
                <a:solidFill>
                  <a:srgbClr val="FFC000"/>
                </a:solidFill>
                <a:latin typeface="Calibri"/>
                <a:cs typeface="Calibri"/>
              </a:rPr>
              <a:t>I</a:t>
            </a:r>
            <a:r>
              <a:rPr sz="2000" b="1" dirty="0">
                <a:solidFill>
                  <a:srgbClr val="FFC000"/>
                </a:solidFill>
                <a:latin typeface="Calibri"/>
                <a:cs typeface="Calibri"/>
              </a:rPr>
              <a:t>BUZ</a:t>
            </a:r>
            <a:r>
              <a:rPr sz="2000" b="1" spc="5" dirty="0">
                <a:solidFill>
                  <a:srgbClr val="FFC000"/>
                </a:solidFill>
                <a:latin typeface="Calibri"/>
                <a:cs typeface="Calibri"/>
              </a:rPr>
              <a:t>I</a:t>
            </a:r>
            <a:r>
              <a:rPr sz="2000" b="1" spc="-5" dirty="0">
                <a:solidFill>
                  <a:srgbClr val="FFC000"/>
                </a:solidFill>
                <a:latin typeface="Calibri"/>
                <a:cs typeface="Calibri"/>
              </a:rPr>
              <a:t>ONE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636520" y="2791967"/>
            <a:ext cx="2528570" cy="1263650"/>
          </a:xfrm>
          <a:custGeom>
            <a:avLst/>
            <a:gdLst/>
            <a:ahLst/>
            <a:cxnLst/>
            <a:rect l="l" t="t" r="r" b="b"/>
            <a:pathLst>
              <a:path w="2528570" h="1263650">
                <a:moveTo>
                  <a:pt x="2317750" y="0"/>
                </a:moveTo>
                <a:lnTo>
                  <a:pt x="210566" y="0"/>
                </a:lnTo>
                <a:lnTo>
                  <a:pt x="162272" y="5559"/>
                </a:lnTo>
                <a:lnTo>
                  <a:pt x="117947" y="21395"/>
                </a:lnTo>
                <a:lnTo>
                  <a:pt x="78851" y="46246"/>
                </a:lnTo>
                <a:lnTo>
                  <a:pt x="46246" y="78851"/>
                </a:lnTo>
                <a:lnTo>
                  <a:pt x="21395" y="117947"/>
                </a:lnTo>
                <a:lnTo>
                  <a:pt x="5559" y="162272"/>
                </a:lnTo>
                <a:lnTo>
                  <a:pt x="0" y="210566"/>
                </a:lnTo>
                <a:lnTo>
                  <a:pt x="0" y="1052830"/>
                </a:lnTo>
                <a:lnTo>
                  <a:pt x="5559" y="1101123"/>
                </a:lnTo>
                <a:lnTo>
                  <a:pt x="21395" y="1145448"/>
                </a:lnTo>
                <a:lnTo>
                  <a:pt x="46246" y="1184544"/>
                </a:lnTo>
                <a:lnTo>
                  <a:pt x="78851" y="1217149"/>
                </a:lnTo>
                <a:lnTo>
                  <a:pt x="117947" y="1242000"/>
                </a:lnTo>
                <a:lnTo>
                  <a:pt x="162272" y="1257836"/>
                </a:lnTo>
                <a:lnTo>
                  <a:pt x="210566" y="1263396"/>
                </a:lnTo>
                <a:lnTo>
                  <a:pt x="2317750" y="1263396"/>
                </a:lnTo>
                <a:lnTo>
                  <a:pt x="2366043" y="1257836"/>
                </a:lnTo>
                <a:lnTo>
                  <a:pt x="2410368" y="1242000"/>
                </a:lnTo>
                <a:lnTo>
                  <a:pt x="2449464" y="1217149"/>
                </a:lnTo>
                <a:lnTo>
                  <a:pt x="2482069" y="1184544"/>
                </a:lnTo>
                <a:lnTo>
                  <a:pt x="2506920" y="1145448"/>
                </a:lnTo>
                <a:lnTo>
                  <a:pt x="2522756" y="1101123"/>
                </a:lnTo>
                <a:lnTo>
                  <a:pt x="2528316" y="1052830"/>
                </a:lnTo>
                <a:lnTo>
                  <a:pt x="2528316" y="210566"/>
                </a:lnTo>
                <a:lnTo>
                  <a:pt x="2522756" y="162272"/>
                </a:lnTo>
                <a:lnTo>
                  <a:pt x="2506920" y="117947"/>
                </a:lnTo>
                <a:lnTo>
                  <a:pt x="2482069" y="78851"/>
                </a:lnTo>
                <a:lnTo>
                  <a:pt x="2449464" y="46246"/>
                </a:lnTo>
                <a:lnTo>
                  <a:pt x="2410368" y="21395"/>
                </a:lnTo>
                <a:lnTo>
                  <a:pt x="2366043" y="5559"/>
                </a:lnTo>
                <a:lnTo>
                  <a:pt x="231775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36520" y="2791967"/>
            <a:ext cx="2528570" cy="1263650"/>
          </a:xfrm>
          <a:custGeom>
            <a:avLst/>
            <a:gdLst/>
            <a:ahLst/>
            <a:cxnLst/>
            <a:rect l="l" t="t" r="r" b="b"/>
            <a:pathLst>
              <a:path w="2528570" h="1263650">
                <a:moveTo>
                  <a:pt x="0" y="210566"/>
                </a:moveTo>
                <a:lnTo>
                  <a:pt x="5559" y="162272"/>
                </a:lnTo>
                <a:lnTo>
                  <a:pt x="21395" y="117947"/>
                </a:lnTo>
                <a:lnTo>
                  <a:pt x="46246" y="78851"/>
                </a:lnTo>
                <a:lnTo>
                  <a:pt x="78851" y="46246"/>
                </a:lnTo>
                <a:lnTo>
                  <a:pt x="117947" y="21395"/>
                </a:lnTo>
                <a:lnTo>
                  <a:pt x="162272" y="5559"/>
                </a:lnTo>
                <a:lnTo>
                  <a:pt x="210566" y="0"/>
                </a:lnTo>
                <a:lnTo>
                  <a:pt x="2317750" y="0"/>
                </a:lnTo>
                <a:lnTo>
                  <a:pt x="2366043" y="5559"/>
                </a:lnTo>
                <a:lnTo>
                  <a:pt x="2410368" y="21395"/>
                </a:lnTo>
                <a:lnTo>
                  <a:pt x="2449464" y="46246"/>
                </a:lnTo>
                <a:lnTo>
                  <a:pt x="2482069" y="78851"/>
                </a:lnTo>
                <a:lnTo>
                  <a:pt x="2506920" y="117947"/>
                </a:lnTo>
                <a:lnTo>
                  <a:pt x="2522756" y="162272"/>
                </a:lnTo>
                <a:lnTo>
                  <a:pt x="2528316" y="210566"/>
                </a:lnTo>
                <a:lnTo>
                  <a:pt x="2528316" y="1052830"/>
                </a:lnTo>
                <a:lnTo>
                  <a:pt x="2522756" y="1101123"/>
                </a:lnTo>
                <a:lnTo>
                  <a:pt x="2506920" y="1145448"/>
                </a:lnTo>
                <a:lnTo>
                  <a:pt x="2482069" y="1184544"/>
                </a:lnTo>
                <a:lnTo>
                  <a:pt x="2449464" y="1217149"/>
                </a:lnTo>
                <a:lnTo>
                  <a:pt x="2410368" y="1242000"/>
                </a:lnTo>
                <a:lnTo>
                  <a:pt x="2366043" y="1257836"/>
                </a:lnTo>
                <a:lnTo>
                  <a:pt x="2317750" y="1263396"/>
                </a:lnTo>
                <a:lnTo>
                  <a:pt x="210566" y="1263396"/>
                </a:lnTo>
                <a:lnTo>
                  <a:pt x="162272" y="1257836"/>
                </a:lnTo>
                <a:lnTo>
                  <a:pt x="117947" y="1242000"/>
                </a:lnTo>
                <a:lnTo>
                  <a:pt x="78851" y="1217149"/>
                </a:lnTo>
                <a:lnTo>
                  <a:pt x="46246" y="1184544"/>
                </a:lnTo>
                <a:lnTo>
                  <a:pt x="21395" y="1145448"/>
                </a:lnTo>
                <a:lnTo>
                  <a:pt x="5559" y="1101123"/>
                </a:lnTo>
                <a:lnTo>
                  <a:pt x="0" y="1052830"/>
                </a:lnTo>
                <a:lnTo>
                  <a:pt x="0" y="210566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138297" y="3088894"/>
            <a:ext cx="1524000" cy="61150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82550" marR="5080" indent="-70485">
              <a:lnSpc>
                <a:spcPts val="2210"/>
              </a:lnSpc>
              <a:spcBef>
                <a:spcPts val="335"/>
              </a:spcBef>
            </a:pPr>
            <a:r>
              <a:rPr sz="2000" b="1" dirty="0">
                <a:solidFill>
                  <a:srgbClr val="6F2F9F"/>
                </a:solidFill>
                <a:latin typeface="Calibri"/>
                <a:cs typeface="Calibri"/>
              </a:rPr>
              <a:t>INSERIMEN</a:t>
            </a:r>
            <a:r>
              <a:rPr sz="2000" b="1" spc="-50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2000" b="1" dirty="0">
                <a:solidFill>
                  <a:srgbClr val="6F2F9F"/>
                </a:solidFill>
                <a:latin typeface="Calibri"/>
                <a:cs typeface="Calibri"/>
              </a:rPr>
              <a:t>O  </a:t>
            </a:r>
            <a:r>
              <a:rPr sz="2000" b="1" spc="-35" dirty="0">
                <a:solidFill>
                  <a:srgbClr val="6F2F9F"/>
                </a:solidFill>
                <a:latin typeface="Calibri"/>
                <a:cs typeface="Calibri"/>
              </a:rPr>
              <a:t>LAVORATIVO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0292"/>
            <a:ext cx="6006845" cy="11193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39" y="189356"/>
            <a:ext cx="55918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solidFill>
                  <a:srgbClr val="006FC0"/>
                </a:solidFill>
              </a:rPr>
              <a:t>Benefici per </a:t>
            </a:r>
            <a:r>
              <a:rPr sz="4000" spc="-5" dirty="0">
                <a:solidFill>
                  <a:srgbClr val="006FC0"/>
                </a:solidFill>
              </a:rPr>
              <a:t>le</a:t>
            </a:r>
            <a:r>
              <a:rPr sz="4000" spc="-20" dirty="0">
                <a:solidFill>
                  <a:srgbClr val="006FC0"/>
                </a:solidFill>
              </a:rPr>
              <a:t> </a:t>
            </a:r>
            <a:r>
              <a:rPr sz="4000" spc="-5" dirty="0">
                <a:solidFill>
                  <a:srgbClr val="006FC0"/>
                </a:solidFill>
              </a:rPr>
              <a:t>imprese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6209791" y="952880"/>
            <a:ext cx="1520190" cy="72644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marR="5080" indent="69850">
              <a:lnSpc>
                <a:spcPts val="2640"/>
              </a:lnSpc>
              <a:spcBef>
                <a:spcPts val="385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SELEZIONE 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PE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SONA</a:t>
            </a:r>
            <a:r>
              <a:rPr sz="2400" b="1" spc="5" dirty="0">
                <a:solidFill>
                  <a:srgbClr val="001F5F"/>
                </a:solidFill>
                <a:latin typeface="Calibri"/>
                <a:cs typeface="Calibri"/>
              </a:rPr>
              <a:t>L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38728" y="227075"/>
            <a:ext cx="6825996" cy="64495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80654" y="3108401"/>
            <a:ext cx="1627505" cy="6686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2535"/>
              </a:lnSpc>
              <a:spcBef>
                <a:spcPts val="95"/>
              </a:spcBef>
            </a:pPr>
            <a:r>
              <a:rPr sz="2200" b="1" spc="-10" dirty="0">
                <a:solidFill>
                  <a:srgbClr val="C00000"/>
                </a:solidFill>
                <a:latin typeface="Calibri"/>
                <a:cs typeface="Calibri"/>
              </a:rPr>
              <a:t>FORMAZIONE</a:t>
            </a:r>
            <a:endParaRPr sz="2200">
              <a:latin typeface="Calibri"/>
              <a:cs typeface="Calibri"/>
            </a:endParaRPr>
          </a:p>
          <a:p>
            <a:pPr marL="18415">
              <a:lnSpc>
                <a:spcPts val="2535"/>
              </a:lnSpc>
            </a:pPr>
            <a:r>
              <a:rPr sz="2200" b="1" spc="-10" dirty="0">
                <a:solidFill>
                  <a:srgbClr val="C00000"/>
                </a:solidFill>
                <a:latin typeface="Calibri"/>
                <a:cs typeface="Calibri"/>
              </a:rPr>
              <a:t>COMPETENZE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19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6436614" y="5200015"/>
            <a:ext cx="1068070" cy="72707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73660" marR="5080" indent="-60960">
              <a:lnSpc>
                <a:spcPts val="2640"/>
              </a:lnSpc>
              <a:spcBef>
                <a:spcPts val="385"/>
              </a:spcBef>
            </a:pP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BEN</a:t>
            </a:r>
            <a:r>
              <a:rPr sz="2400" b="1" spc="5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400" b="1" dirty="0">
                <a:solidFill>
                  <a:srgbClr val="FF0000"/>
                </a:solidFill>
                <a:latin typeface="Calibri"/>
                <a:cs typeface="Calibri"/>
              </a:rPr>
              <a:t>FIT  FISCALI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15232" y="3108401"/>
            <a:ext cx="1663700" cy="6686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655">
              <a:lnSpc>
                <a:spcPts val="2535"/>
              </a:lnSpc>
              <a:spcBef>
                <a:spcPts val="95"/>
              </a:spcBef>
            </a:pPr>
            <a:r>
              <a:rPr sz="2200" b="1" spc="-20" dirty="0">
                <a:solidFill>
                  <a:srgbClr val="FFFFFF"/>
                </a:solidFill>
                <a:latin typeface="Calibri"/>
                <a:cs typeface="Calibri"/>
              </a:rPr>
              <a:t>PARTNERSHIP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ts val="2535"/>
              </a:lnSpc>
            </a:pPr>
            <a:r>
              <a:rPr sz="2200" b="1" spc="-10" dirty="0">
                <a:solidFill>
                  <a:srgbClr val="FFFFFF"/>
                </a:solidFill>
                <a:latin typeface="Calibri"/>
                <a:cs typeface="Calibri"/>
              </a:rPr>
              <a:t>TERRITORIALE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292" y="35051"/>
            <a:ext cx="4924806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970" y="158622"/>
            <a:ext cx="43529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006FC0"/>
                </a:solidFill>
              </a:rPr>
              <a:t>riferimenti</a:t>
            </a:r>
            <a:r>
              <a:rPr sz="3600" spc="-15" dirty="0">
                <a:solidFill>
                  <a:srgbClr val="006FC0"/>
                </a:solidFill>
              </a:rPr>
              <a:t> </a:t>
            </a:r>
            <a:r>
              <a:rPr sz="3600" spc="-5" dirty="0">
                <a:solidFill>
                  <a:srgbClr val="006FC0"/>
                </a:solidFill>
              </a:rPr>
              <a:t>normativi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2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459740" y="926106"/>
            <a:ext cx="11018520" cy="514096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2800" u="heavy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in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materia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scolastica</a:t>
            </a:r>
            <a:endParaRPr sz="28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Century Gothic"/>
                <a:cs typeface="Century Gothic"/>
              </a:rPr>
              <a:t>L </a:t>
            </a:r>
            <a:r>
              <a:rPr sz="2800" spc="-10" dirty="0">
                <a:latin typeface="Century Gothic"/>
                <a:cs typeface="Century Gothic"/>
              </a:rPr>
              <a:t>107/15 </a:t>
            </a:r>
            <a:r>
              <a:rPr sz="2800" spc="-5" dirty="0">
                <a:latin typeface="Century Gothic"/>
                <a:cs typeface="Century Gothic"/>
              </a:rPr>
              <a:t>(Buona</a:t>
            </a:r>
            <a:r>
              <a:rPr sz="2800" spc="15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scuola)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sull’apprendistato</a:t>
            </a:r>
            <a:endParaRPr sz="28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10" dirty="0">
                <a:latin typeface="Century Gothic"/>
                <a:cs typeface="Century Gothic"/>
              </a:rPr>
              <a:t>D.lgs. </a:t>
            </a:r>
            <a:r>
              <a:rPr sz="2800" spc="-5" dirty="0">
                <a:latin typeface="Century Gothic"/>
                <a:cs typeface="Century Gothic"/>
              </a:rPr>
              <a:t>15 </a:t>
            </a:r>
            <a:r>
              <a:rPr sz="2800" dirty="0">
                <a:latin typeface="Century Gothic"/>
                <a:cs typeface="Century Gothic"/>
              </a:rPr>
              <a:t>giugno </a:t>
            </a:r>
            <a:r>
              <a:rPr sz="2800" spc="-5" dirty="0">
                <a:latin typeface="Century Gothic"/>
                <a:cs typeface="Century Gothic"/>
              </a:rPr>
              <a:t>2015, n. </a:t>
            </a:r>
            <a:r>
              <a:rPr sz="2800" spc="-10" dirty="0">
                <a:latin typeface="Century Gothic"/>
                <a:cs typeface="Century Gothic"/>
              </a:rPr>
              <a:t>81(Jobs</a:t>
            </a:r>
            <a:r>
              <a:rPr sz="2800" spc="55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act);</a:t>
            </a:r>
            <a:endParaRPr sz="28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15" dirty="0">
                <a:latin typeface="Century Gothic"/>
                <a:cs typeface="Century Gothic"/>
              </a:rPr>
              <a:t>D.I. </a:t>
            </a:r>
            <a:r>
              <a:rPr sz="2800" spc="-5" dirty="0">
                <a:latin typeface="Century Gothic"/>
                <a:cs typeface="Century Gothic"/>
              </a:rPr>
              <a:t>12 ottobre </a:t>
            </a:r>
            <a:r>
              <a:rPr sz="2800" spc="-10" dirty="0">
                <a:latin typeface="Century Gothic"/>
                <a:cs typeface="Century Gothic"/>
              </a:rPr>
              <a:t>2015 art. </a:t>
            </a:r>
            <a:r>
              <a:rPr sz="2800" spc="-5" dirty="0">
                <a:latin typeface="Century Gothic"/>
                <a:cs typeface="Century Gothic"/>
              </a:rPr>
              <a:t>5, comma 6</a:t>
            </a:r>
            <a:r>
              <a:rPr sz="2800" spc="9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b</a:t>
            </a:r>
            <a:endParaRPr sz="2800">
              <a:latin typeface="Century Gothic"/>
              <a:cs typeface="Century Gothic"/>
            </a:endParaRPr>
          </a:p>
          <a:p>
            <a:pPr marL="241300" marR="5080" indent="-228600" algn="just">
              <a:lnSpc>
                <a:spcPct val="9000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5" dirty="0">
                <a:latin typeface="Century Gothic"/>
                <a:cs typeface="Century Gothic"/>
              </a:rPr>
              <a:t>Accordi tra Regione </a:t>
            </a:r>
            <a:r>
              <a:rPr sz="2800" spc="-10" dirty="0">
                <a:latin typeface="Century Gothic"/>
                <a:cs typeface="Century Gothic"/>
              </a:rPr>
              <a:t>del Veneto, </a:t>
            </a:r>
            <a:r>
              <a:rPr sz="2800" spc="-5" dirty="0">
                <a:latin typeface="Century Gothic"/>
                <a:cs typeface="Century Gothic"/>
              </a:rPr>
              <a:t>USR </a:t>
            </a:r>
            <a:r>
              <a:rPr sz="2800" spc="-10" dirty="0">
                <a:latin typeface="Century Gothic"/>
                <a:cs typeface="Century Gothic"/>
              </a:rPr>
              <a:t>Veneto, </a:t>
            </a:r>
            <a:r>
              <a:rPr sz="2800" spc="-5" dirty="0">
                <a:latin typeface="Century Gothic"/>
                <a:cs typeface="Century Gothic"/>
              </a:rPr>
              <a:t>Università e Parti  Sociali per la </a:t>
            </a:r>
            <a:r>
              <a:rPr sz="2800" dirty="0">
                <a:latin typeface="Century Gothic"/>
                <a:cs typeface="Century Gothic"/>
              </a:rPr>
              <a:t>realizzazione </a:t>
            </a:r>
            <a:r>
              <a:rPr sz="2800" spc="-5" dirty="0">
                <a:latin typeface="Century Gothic"/>
                <a:cs typeface="Century Gothic"/>
              </a:rPr>
              <a:t>dei percorsi di apprendistato </a:t>
            </a:r>
            <a:r>
              <a:rPr sz="2800" spc="-10" dirty="0">
                <a:latin typeface="Century Gothic"/>
                <a:cs typeface="Century Gothic"/>
              </a:rPr>
              <a:t>anche  </a:t>
            </a:r>
            <a:r>
              <a:rPr sz="2800" spc="-5" dirty="0">
                <a:latin typeface="Century Gothic"/>
                <a:cs typeface="Century Gothic"/>
              </a:rPr>
              <a:t>nell’Istruzione Secondaria di </a:t>
            </a:r>
            <a:r>
              <a:rPr sz="2800" spc="5" dirty="0">
                <a:latin typeface="Century Gothic"/>
                <a:cs typeface="Century Gothic"/>
              </a:rPr>
              <a:t>2° </a:t>
            </a:r>
            <a:r>
              <a:rPr sz="2800" spc="-5" dirty="0">
                <a:latin typeface="Century Gothic"/>
                <a:cs typeface="Century Gothic"/>
              </a:rPr>
              <a:t>grado (primo livello) e</a:t>
            </a:r>
            <a:r>
              <a:rPr sz="2800" spc="7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negli</a:t>
            </a:r>
            <a:endParaRPr sz="2800">
              <a:latin typeface="Century Gothic"/>
              <a:cs typeface="Century Gothic"/>
            </a:endParaRPr>
          </a:p>
          <a:p>
            <a:pPr marL="241300" marR="412115" algn="just">
              <a:lnSpc>
                <a:spcPts val="3020"/>
              </a:lnSpc>
              <a:spcBef>
                <a:spcPts val="50"/>
              </a:spcBef>
            </a:pPr>
            <a:r>
              <a:rPr sz="2800" spc="-10" dirty="0">
                <a:latin typeface="Century Gothic"/>
                <a:cs typeface="Century Gothic"/>
              </a:rPr>
              <a:t>ITS: </a:t>
            </a:r>
            <a:r>
              <a:rPr sz="2800" spc="-5" dirty="0">
                <a:latin typeface="Century Gothic"/>
                <a:cs typeface="Century Gothic"/>
              </a:rPr>
              <a:t>Disciplina </a:t>
            </a:r>
            <a:r>
              <a:rPr sz="2800" spc="-10" dirty="0">
                <a:latin typeface="Century Gothic"/>
                <a:cs typeface="Century Gothic"/>
              </a:rPr>
              <a:t>percorsi </a:t>
            </a:r>
            <a:r>
              <a:rPr sz="2800" dirty="0">
                <a:latin typeface="Century Gothic"/>
                <a:cs typeface="Century Gothic"/>
              </a:rPr>
              <a:t>di </a:t>
            </a:r>
            <a:r>
              <a:rPr sz="2800" spc="-10" dirty="0">
                <a:latin typeface="Century Gothic"/>
                <a:cs typeface="Century Gothic"/>
              </a:rPr>
              <a:t>apprendistato </a:t>
            </a:r>
            <a:r>
              <a:rPr sz="2800" spc="-5" dirty="0">
                <a:latin typeface="Century Gothic"/>
                <a:cs typeface="Century Gothic"/>
              </a:rPr>
              <a:t>istruzione </a:t>
            </a:r>
            <a:r>
              <a:rPr sz="2800" spc="-10" dirty="0">
                <a:latin typeface="Century Gothic"/>
                <a:cs typeface="Century Gothic"/>
              </a:rPr>
              <a:t>secondaria  </a:t>
            </a:r>
            <a:r>
              <a:rPr sz="2800" spc="-5" dirty="0">
                <a:latin typeface="Century Gothic"/>
                <a:cs typeface="Century Gothic"/>
              </a:rPr>
              <a:t>superiore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56020" y="1150619"/>
            <a:ext cx="4689475" cy="782320"/>
          </a:xfrm>
          <a:custGeom>
            <a:avLst/>
            <a:gdLst/>
            <a:ahLst/>
            <a:cxnLst/>
            <a:rect l="l" t="t" r="r" b="b"/>
            <a:pathLst>
              <a:path w="4689475" h="782319">
                <a:moveTo>
                  <a:pt x="4559046" y="0"/>
                </a:moveTo>
                <a:lnTo>
                  <a:pt x="130301" y="0"/>
                </a:lnTo>
                <a:lnTo>
                  <a:pt x="79563" y="10233"/>
                </a:lnTo>
                <a:lnTo>
                  <a:pt x="38147" y="38147"/>
                </a:lnTo>
                <a:lnTo>
                  <a:pt x="10233" y="79563"/>
                </a:lnTo>
                <a:lnTo>
                  <a:pt x="0" y="130301"/>
                </a:lnTo>
                <a:lnTo>
                  <a:pt x="0" y="651509"/>
                </a:lnTo>
                <a:lnTo>
                  <a:pt x="10233" y="702248"/>
                </a:lnTo>
                <a:lnTo>
                  <a:pt x="38147" y="743664"/>
                </a:lnTo>
                <a:lnTo>
                  <a:pt x="79563" y="771578"/>
                </a:lnTo>
                <a:lnTo>
                  <a:pt x="130301" y="781812"/>
                </a:lnTo>
                <a:lnTo>
                  <a:pt x="4559046" y="781812"/>
                </a:lnTo>
                <a:lnTo>
                  <a:pt x="4609784" y="771578"/>
                </a:lnTo>
                <a:lnTo>
                  <a:pt x="4651200" y="743664"/>
                </a:lnTo>
                <a:lnTo>
                  <a:pt x="4679114" y="702248"/>
                </a:lnTo>
                <a:lnTo>
                  <a:pt x="4689348" y="651509"/>
                </a:lnTo>
                <a:lnTo>
                  <a:pt x="4689348" y="130301"/>
                </a:lnTo>
                <a:lnTo>
                  <a:pt x="4679114" y="79563"/>
                </a:lnTo>
                <a:lnTo>
                  <a:pt x="4651200" y="38147"/>
                </a:lnTo>
                <a:lnTo>
                  <a:pt x="4609784" y="10233"/>
                </a:lnTo>
                <a:lnTo>
                  <a:pt x="4559046" y="0"/>
                </a:lnTo>
                <a:close/>
              </a:path>
            </a:pathLst>
          </a:custGeom>
          <a:solidFill>
            <a:srgbClr val="C55A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56020" y="1150619"/>
            <a:ext cx="4689475" cy="782320"/>
          </a:xfrm>
          <a:custGeom>
            <a:avLst/>
            <a:gdLst/>
            <a:ahLst/>
            <a:cxnLst/>
            <a:rect l="l" t="t" r="r" b="b"/>
            <a:pathLst>
              <a:path w="4689475" h="782319">
                <a:moveTo>
                  <a:pt x="0" y="130301"/>
                </a:moveTo>
                <a:lnTo>
                  <a:pt x="10233" y="79563"/>
                </a:lnTo>
                <a:lnTo>
                  <a:pt x="38147" y="38147"/>
                </a:lnTo>
                <a:lnTo>
                  <a:pt x="79563" y="10233"/>
                </a:lnTo>
                <a:lnTo>
                  <a:pt x="130301" y="0"/>
                </a:lnTo>
                <a:lnTo>
                  <a:pt x="4559046" y="0"/>
                </a:lnTo>
                <a:lnTo>
                  <a:pt x="4609784" y="10233"/>
                </a:lnTo>
                <a:lnTo>
                  <a:pt x="4651200" y="38147"/>
                </a:lnTo>
                <a:lnTo>
                  <a:pt x="4679114" y="79563"/>
                </a:lnTo>
                <a:lnTo>
                  <a:pt x="4689348" y="130301"/>
                </a:lnTo>
                <a:lnTo>
                  <a:pt x="4689348" y="651509"/>
                </a:lnTo>
                <a:lnTo>
                  <a:pt x="4679114" y="702248"/>
                </a:lnTo>
                <a:lnTo>
                  <a:pt x="4651200" y="743664"/>
                </a:lnTo>
                <a:lnTo>
                  <a:pt x="4609784" y="771578"/>
                </a:lnTo>
                <a:lnTo>
                  <a:pt x="4559046" y="781812"/>
                </a:lnTo>
                <a:lnTo>
                  <a:pt x="130301" y="781812"/>
                </a:lnTo>
                <a:lnTo>
                  <a:pt x="79563" y="771578"/>
                </a:lnTo>
                <a:lnTo>
                  <a:pt x="38147" y="743664"/>
                </a:lnTo>
                <a:lnTo>
                  <a:pt x="10233" y="702248"/>
                </a:lnTo>
                <a:lnTo>
                  <a:pt x="0" y="651509"/>
                </a:lnTo>
                <a:lnTo>
                  <a:pt x="0" y="130301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38200" y="1150619"/>
            <a:ext cx="4689475" cy="782320"/>
          </a:xfrm>
          <a:custGeom>
            <a:avLst/>
            <a:gdLst/>
            <a:ahLst/>
            <a:cxnLst/>
            <a:rect l="l" t="t" r="r" b="b"/>
            <a:pathLst>
              <a:path w="4689475" h="782319">
                <a:moveTo>
                  <a:pt x="4559046" y="0"/>
                </a:moveTo>
                <a:lnTo>
                  <a:pt x="130302" y="0"/>
                </a:lnTo>
                <a:lnTo>
                  <a:pt x="79584" y="10233"/>
                </a:lnTo>
                <a:lnTo>
                  <a:pt x="38166" y="38147"/>
                </a:lnTo>
                <a:lnTo>
                  <a:pt x="10240" y="79563"/>
                </a:lnTo>
                <a:lnTo>
                  <a:pt x="0" y="130301"/>
                </a:lnTo>
                <a:lnTo>
                  <a:pt x="0" y="651509"/>
                </a:lnTo>
                <a:lnTo>
                  <a:pt x="10240" y="702248"/>
                </a:lnTo>
                <a:lnTo>
                  <a:pt x="38166" y="743664"/>
                </a:lnTo>
                <a:lnTo>
                  <a:pt x="79584" y="771578"/>
                </a:lnTo>
                <a:lnTo>
                  <a:pt x="130302" y="781812"/>
                </a:lnTo>
                <a:lnTo>
                  <a:pt x="4559046" y="781812"/>
                </a:lnTo>
                <a:lnTo>
                  <a:pt x="4609784" y="771578"/>
                </a:lnTo>
                <a:lnTo>
                  <a:pt x="4651200" y="743664"/>
                </a:lnTo>
                <a:lnTo>
                  <a:pt x="4679114" y="702248"/>
                </a:lnTo>
                <a:lnTo>
                  <a:pt x="4689348" y="651509"/>
                </a:lnTo>
                <a:lnTo>
                  <a:pt x="4689348" y="130301"/>
                </a:lnTo>
                <a:lnTo>
                  <a:pt x="4679114" y="79563"/>
                </a:lnTo>
                <a:lnTo>
                  <a:pt x="4651200" y="38147"/>
                </a:lnTo>
                <a:lnTo>
                  <a:pt x="4609784" y="10233"/>
                </a:lnTo>
                <a:lnTo>
                  <a:pt x="4559046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38200" y="1150619"/>
            <a:ext cx="4689475" cy="782320"/>
          </a:xfrm>
          <a:custGeom>
            <a:avLst/>
            <a:gdLst/>
            <a:ahLst/>
            <a:cxnLst/>
            <a:rect l="l" t="t" r="r" b="b"/>
            <a:pathLst>
              <a:path w="4689475" h="782319">
                <a:moveTo>
                  <a:pt x="0" y="130301"/>
                </a:moveTo>
                <a:lnTo>
                  <a:pt x="10240" y="79563"/>
                </a:lnTo>
                <a:lnTo>
                  <a:pt x="38166" y="38147"/>
                </a:lnTo>
                <a:lnTo>
                  <a:pt x="79584" y="10233"/>
                </a:lnTo>
                <a:lnTo>
                  <a:pt x="130302" y="0"/>
                </a:lnTo>
                <a:lnTo>
                  <a:pt x="4559046" y="0"/>
                </a:lnTo>
                <a:lnTo>
                  <a:pt x="4609784" y="10233"/>
                </a:lnTo>
                <a:lnTo>
                  <a:pt x="4651200" y="38147"/>
                </a:lnTo>
                <a:lnTo>
                  <a:pt x="4679114" y="79563"/>
                </a:lnTo>
                <a:lnTo>
                  <a:pt x="4689348" y="130301"/>
                </a:lnTo>
                <a:lnTo>
                  <a:pt x="4689348" y="651509"/>
                </a:lnTo>
                <a:lnTo>
                  <a:pt x="4679114" y="702248"/>
                </a:lnTo>
                <a:lnTo>
                  <a:pt x="4651200" y="743664"/>
                </a:lnTo>
                <a:lnTo>
                  <a:pt x="4609784" y="771578"/>
                </a:lnTo>
                <a:lnTo>
                  <a:pt x="4559046" y="781812"/>
                </a:lnTo>
                <a:lnTo>
                  <a:pt x="130302" y="781812"/>
                </a:lnTo>
                <a:lnTo>
                  <a:pt x="79584" y="771578"/>
                </a:lnTo>
                <a:lnTo>
                  <a:pt x="38166" y="743664"/>
                </a:lnTo>
                <a:lnTo>
                  <a:pt x="10240" y="702248"/>
                </a:lnTo>
                <a:lnTo>
                  <a:pt x="0" y="651509"/>
                </a:lnTo>
                <a:lnTo>
                  <a:pt x="0" y="130301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11171682" cy="10919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8739" y="13843"/>
            <a:ext cx="1072705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006FC0"/>
                </a:solidFill>
              </a:rPr>
              <a:t>Focus formazione: </a:t>
            </a:r>
            <a:r>
              <a:rPr sz="4400" spc="-5" dirty="0">
                <a:solidFill>
                  <a:srgbClr val="006FC0"/>
                </a:solidFill>
              </a:rPr>
              <a:t>tipologie </a:t>
            </a:r>
            <a:r>
              <a:rPr sz="4400" dirty="0">
                <a:solidFill>
                  <a:srgbClr val="006FC0"/>
                </a:solidFill>
              </a:rPr>
              <a:t>e</a:t>
            </a:r>
            <a:r>
              <a:rPr sz="4400" spc="-75" dirty="0">
                <a:solidFill>
                  <a:srgbClr val="006FC0"/>
                </a:solidFill>
              </a:rPr>
              <a:t> </a:t>
            </a:r>
            <a:r>
              <a:rPr sz="4400" spc="-5" dirty="0">
                <a:solidFill>
                  <a:srgbClr val="006FC0"/>
                </a:solidFill>
              </a:rPr>
              <a:t>contenuti</a:t>
            </a:r>
            <a:endParaRPr sz="4400"/>
          </a:p>
        </p:txBody>
      </p:sp>
      <p:sp>
        <p:nvSpPr>
          <p:cNvPr id="8" name="object 8"/>
          <p:cNvSpPr/>
          <p:nvPr/>
        </p:nvSpPr>
        <p:spPr>
          <a:xfrm>
            <a:off x="166115" y="2084832"/>
            <a:ext cx="11513820" cy="1816735"/>
          </a:xfrm>
          <a:custGeom>
            <a:avLst/>
            <a:gdLst/>
            <a:ahLst/>
            <a:cxnLst/>
            <a:rect l="l" t="t" r="r" b="b"/>
            <a:pathLst>
              <a:path w="11513820" h="1816735">
                <a:moveTo>
                  <a:pt x="0" y="1816608"/>
                </a:moveTo>
                <a:lnTo>
                  <a:pt x="11513820" y="1816608"/>
                </a:lnTo>
                <a:lnTo>
                  <a:pt x="11513820" y="0"/>
                </a:lnTo>
                <a:lnTo>
                  <a:pt x="0" y="0"/>
                </a:lnTo>
                <a:lnTo>
                  <a:pt x="0" y="1816608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6115" y="3983735"/>
            <a:ext cx="11513820" cy="954405"/>
          </a:xfrm>
          <a:custGeom>
            <a:avLst/>
            <a:gdLst/>
            <a:ahLst/>
            <a:cxnLst/>
            <a:rect l="l" t="t" r="r" b="b"/>
            <a:pathLst>
              <a:path w="11513820" h="954404">
                <a:moveTo>
                  <a:pt x="0" y="954024"/>
                </a:moveTo>
                <a:lnTo>
                  <a:pt x="11513820" y="954024"/>
                </a:lnTo>
                <a:lnTo>
                  <a:pt x="11513820" y="0"/>
                </a:lnTo>
                <a:lnTo>
                  <a:pt x="0" y="0"/>
                </a:lnTo>
                <a:lnTo>
                  <a:pt x="0" y="954024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6115" y="5001767"/>
            <a:ext cx="11513820" cy="1385570"/>
          </a:xfrm>
          <a:custGeom>
            <a:avLst/>
            <a:gdLst/>
            <a:ahLst/>
            <a:cxnLst/>
            <a:rect l="l" t="t" r="r" b="b"/>
            <a:pathLst>
              <a:path w="11513820" h="1385570">
                <a:moveTo>
                  <a:pt x="0" y="1385315"/>
                </a:moveTo>
                <a:lnTo>
                  <a:pt x="11513820" y="1385315"/>
                </a:lnTo>
                <a:lnTo>
                  <a:pt x="11513820" y="0"/>
                </a:lnTo>
                <a:lnTo>
                  <a:pt x="0" y="0"/>
                </a:lnTo>
                <a:lnTo>
                  <a:pt x="0" y="1385315"/>
                </a:lnTo>
                <a:close/>
              </a:path>
            </a:pathLst>
          </a:custGeom>
          <a:solidFill>
            <a:srgbClr val="538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45160" y="1280540"/>
            <a:ext cx="10920095" cy="5052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5970">
              <a:lnSpc>
                <a:spcPct val="100000"/>
              </a:lnSpc>
              <a:spcBef>
                <a:spcPts val="100"/>
              </a:spcBef>
              <a:tabLst>
                <a:tab pos="6233795" algn="l"/>
              </a:tabLst>
            </a:pPr>
            <a:r>
              <a:rPr sz="3600" b="1" dirty="0">
                <a:solidFill>
                  <a:srgbClr val="C55A11"/>
                </a:solidFill>
                <a:latin typeface="Century Gothic"/>
                <a:cs typeface="Century Gothic"/>
              </a:rPr>
              <a:t>Formazione</a:t>
            </a:r>
            <a:r>
              <a:rPr sz="3600" b="1" spc="-10" dirty="0">
                <a:solidFill>
                  <a:srgbClr val="C55A11"/>
                </a:solidFill>
                <a:latin typeface="Century Gothic"/>
                <a:cs typeface="Century Gothic"/>
              </a:rPr>
              <a:t> </a:t>
            </a:r>
            <a:r>
              <a:rPr sz="3600" b="1" spc="-5" dirty="0">
                <a:solidFill>
                  <a:srgbClr val="C55A11"/>
                </a:solidFill>
                <a:latin typeface="Century Gothic"/>
                <a:cs typeface="Century Gothic"/>
              </a:rPr>
              <a:t>esterna	</a:t>
            </a:r>
            <a:r>
              <a:rPr sz="3600" b="1" dirty="0">
                <a:solidFill>
                  <a:srgbClr val="FFC000"/>
                </a:solidFill>
                <a:latin typeface="Century Gothic"/>
                <a:cs typeface="Century Gothic"/>
              </a:rPr>
              <a:t>Formazione</a:t>
            </a:r>
            <a:r>
              <a:rPr sz="3600" b="1" spc="-20" dirty="0">
                <a:solidFill>
                  <a:srgbClr val="FFC000"/>
                </a:solidFill>
                <a:latin typeface="Century Gothic"/>
                <a:cs typeface="Century Gothic"/>
              </a:rPr>
              <a:t> </a:t>
            </a:r>
            <a:r>
              <a:rPr sz="3600" b="1" dirty="0">
                <a:solidFill>
                  <a:srgbClr val="FFC000"/>
                </a:solidFill>
                <a:latin typeface="Century Gothic"/>
                <a:cs typeface="Century Gothic"/>
              </a:rPr>
              <a:t>interna</a:t>
            </a:r>
            <a:endParaRPr sz="3600">
              <a:latin typeface="Century Gothic"/>
              <a:cs typeface="Century Gothic"/>
            </a:endParaRPr>
          </a:p>
          <a:p>
            <a:pPr marL="469900" marR="5080" indent="-457200">
              <a:lnSpc>
                <a:spcPct val="100000"/>
              </a:lnSpc>
              <a:spcBef>
                <a:spcPts val="2215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800" b="1" spc="-5" dirty="0">
                <a:latin typeface="Century Gothic"/>
                <a:cs typeface="Century Gothic"/>
              </a:rPr>
              <a:t>Formazione trasversale</a:t>
            </a:r>
            <a:r>
              <a:rPr sz="2800" spc="-5" dirty="0">
                <a:latin typeface="Century Gothic"/>
                <a:cs typeface="Century Gothic"/>
              </a:rPr>
              <a:t>: </a:t>
            </a:r>
            <a:r>
              <a:rPr sz="2800" spc="-10" dirty="0">
                <a:latin typeface="Century Gothic"/>
                <a:cs typeface="Century Gothic"/>
              </a:rPr>
              <a:t>comprendere </a:t>
            </a:r>
            <a:r>
              <a:rPr sz="2800" spc="-5" dirty="0">
                <a:latin typeface="Century Gothic"/>
                <a:cs typeface="Century Gothic"/>
              </a:rPr>
              <a:t>l’organizzazione  dell’impresa e le caratteristiche </a:t>
            </a:r>
            <a:r>
              <a:rPr sz="2800" spc="-10" dirty="0">
                <a:latin typeface="Century Gothic"/>
                <a:cs typeface="Century Gothic"/>
              </a:rPr>
              <a:t>del processo </a:t>
            </a:r>
            <a:r>
              <a:rPr sz="2800" spc="-5" dirty="0">
                <a:latin typeface="Century Gothic"/>
                <a:cs typeface="Century Gothic"/>
              </a:rPr>
              <a:t>produttivo,  l’ambiente di </a:t>
            </a:r>
            <a:r>
              <a:rPr sz="2800" spc="-10" dirty="0">
                <a:latin typeface="Century Gothic"/>
                <a:cs typeface="Century Gothic"/>
              </a:rPr>
              <a:t>lavoro </a:t>
            </a:r>
            <a:r>
              <a:rPr sz="2800" spc="-5" dirty="0">
                <a:latin typeface="Century Gothic"/>
                <a:cs typeface="Century Gothic"/>
              </a:rPr>
              <a:t>e </a:t>
            </a: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10" dirty="0">
                <a:latin typeface="Century Gothic"/>
                <a:cs typeface="Century Gothic"/>
              </a:rPr>
              <a:t>sistema </a:t>
            </a:r>
            <a:r>
              <a:rPr sz="2800" spc="-5" dirty="0">
                <a:latin typeface="Century Gothic"/>
                <a:cs typeface="Century Gothic"/>
              </a:rPr>
              <a:t>di </a:t>
            </a:r>
            <a:r>
              <a:rPr sz="2800" dirty="0">
                <a:latin typeface="Century Gothic"/>
                <a:cs typeface="Century Gothic"/>
              </a:rPr>
              <a:t>relazioni, </a:t>
            </a:r>
            <a:r>
              <a:rPr sz="2800" spc="-5" dirty="0">
                <a:latin typeface="Century Gothic"/>
                <a:cs typeface="Century Gothic"/>
              </a:rPr>
              <a:t>la legislazione </a:t>
            </a:r>
            <a:r>
              <a:rPr sz="2800" spc="-10" dirty="0">
                <a:latin typeface="Century Gothic"/>
                <a:cs typeface="Century Gothic"/>
              </a:rPr>
              <a:t>sul  lavoro </a:t>
            </a:r>
            <a:r>
              <a:rPr sz="2800" spc="-5" dirty="0">
                <a:latin typeface="Century Gothic"/>
                <a:cs typeface="Century Gothic"/>
              </a:rPr>
              <a:t>e le caratteristiche della</a:t>
            </a:r>
            <a:r>
              <a:rPr sz="2800" spc="6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contrattualistica.</a:t>
            </a:r>
            <a:endParaRPr sz="2800">
              <a:latin typeface="Century Gothic"/>
              <a:cs typeface="Century Gothic"/>
            </a:endParaRPr>
          </a:p>
          <a:p>
            <a:pPr marL="469900" marR="838835" indent="-457200">
              <a:lnSpc>
                <a:spcPct val="100000"/>
              </a:lnSpc>
              <a:spcBef>
                <a:spcPts val="1515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800" b="1" spc="-5" dirty="0">
                <a:latin typeface="Century Gothic"/>
                <a:cs typeface="Century Gothic"/>
              </a:rPr>
              <a:t>Formazione di base</a:t>
            </a:r>
            <a:r>
              <a:rPr sz="2800" spc="-5" dirty="0">
                <a:latin typeface="Century Gothic"/>
                <a:cs typeface="Century Gothic"/>
              </a:rPr>
              <a:t>: è quella sulla </a:t>
            </a:r>
            <a:r>
              <a:rPr sz="2800" dirty="0">
                <a:latin typeface="Century Gothic"/>
                <a:cs typeface="Century Gothic"/>
              </a:rPr>
              <a:t>“sicurezza </a:t>
            </a:r>
            <a:r>
              <a:rPr sz="2800" spc="-5" dirty="0">
                <a:latin typeface="Century Gothic"/>
                <a:cs typeface="Century Gothic"/>
              </a:rPr>
              <a:t>sul </a:t>
            </a:r>
            <a:r>
              <a:rPr sz="2800" spc="-10" dirty="0">
                <a:latin typeface="Century Gothic"/>
                <a:cs typeface="Century Gothic"/>
              </a:rPr>
              <a:t>lavoro”,  </a:t>
            </a:r>
            <a:r>
              <a:rPr sz="2800" dirty="0">
                <a:latin typeface="Century Gothic"/>
                <a:cs typeface="Century Gothic"/>
              </a:rPr>
              <a:t>obbligatoria </a:t>
            </a:r>
            <a:r>
              <a:rPr sz="2800" spc="-10" dirty="0">
                <a:latin typeface="Century Gothic"/>
                <a:cs typeface="Century Gothic"/>
              </a:rPr>
              <a:t>per </a:t>
            </a:r>
            <a:r>
              <a:rPr sz="2800" spc="-5" dirty="0">
                <a:latin typeface="Century Gothic"/>
                <a:cs typeface="Century Gothic"/>
              </a:rPr>
              <a:t>tutti i</a:t>
            </a:r>
            <a:r>
              <a:rPr sz="2800" spc="1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lavoratori.</a:t>
            </a:r>
            <a:endParaRPr sz="2800">
              <a:latin typeface="Century Gothic"/>
              <a:cs typeface="Century Gothic"/>
            </a:endParaRPr>
          </a:p>
          <a:p>
            <a:pPr marL="469900" marR="593090" indent="-457200">
              <a:lnSpc>
                <a:spcPct val="100000"/>
              </a:lnSpc>
              <a:spcBef>
                <a:spcPts val="1290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800" b="1" spc="-5" dirty="0">
                <a:latin typeface="Century Gothic"/>
                <a:cs typeface="Century Gothic"/>
              </a:rPr>
              <a:t>Formazione tecnico-professionale</a:t>
            </a:r>
            <a:r>
              <a:rPr sz="2800" spc="-5" dirty="0">
                <a:latin typeface="Century Gothic"/>
                <a:cs typeface="Century Gothic"/>
              </a:rPr>
              <a:t>: verte sullo sviluppo e </a:t>
            </a:r>
            <a:r>
              <a:rPr sz="2800" dirty="0">
                <a:latin typeface="Century Gothic"/>
                <a:cs typeface="Century Gothic"/>
              </a:rPr>
              <a:t>il  </a:t>
            </a:r>
            <a:r>
              <a:rPr sz="2800" spc="-10" dirty="0">
                <a:latin typeface="Century Gothic"/>
                <a:cs typeface="Century Gothic"/>
              </a:rPr>
              <a:t>potenziamento </a:t>
            </a:r>
            <a:r>
              <a:rPr sz="2800" spc="-5" dirty="0">
                <a:latin typeface="Century Gothic"/>
                <a:cs typeface="Century Gothic"/>
              </a:rPr>
              <a:t>di competenze </a:t>
            </a:r>
            <a:r>
              <a:rPr sz="2800" dirty="0">
                <a:latin typeface="Century Gothic"/>
                <a:cs typeface="Century Gothic"/>
              </a:rPr>
              <a:t>in </a:t>
            </a:r>
            <a:r>
              <a:rPr sz="2800" spc="-5" dirty="0">
                <a:latin typeface="Century Gothic"/>
                <a:cs typeface="Century Gothic"/>
              </a:rPr>
              <a:t>ambito specialistico e  professionale.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20</a:t>
            </a:fld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6885940" cy="6858000"/>
          </a:xfrm>
          <a:custGeom>
            <a:avLst/>
            <a:gdLst/>
            <a:ahLst/>
            <a:cxnLst/>
            <a:rect l="l" t="t" r="r" b="b"/>
            <a:pathLst>
              <a:path w="6885940" h="6858000">
                <a:moveTo>
                  <a:pt x="0" y="6858000"/>
                </a:moveTo>
                <a:lnTo>
                  <a:pt x="6885432" y="6858000"/>
                </a:lnTo>
                <a:lnTo>
                  <a:pt x="688543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43800" y="1382267"/>
            <a:ext cx="3847795" cy="40933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762" y="826769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1981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092053" y="6440830"/>
            <a:ext cx="1841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5" dirty="0">
                <a:solidFill>
                  <a:srgbClr val="001F5F"/>
                </a:solidFill>
                <a:latin typeface="Century Gothic"/>
                <a:cs typeface="Century Gothic"/>
              </a:rPr>
              <a:t>21</a:t>
            </a:r>
            <a:endParaRPr sz="11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62762" y="1405000"/>
            <a:ext cx="4885055" cy="0"/>
          </a:xfrm>
          <a:custGeom>
            <a:avLst/>
            <a:gdLst/>
            <a:ahLst/>
            <a:cxnLst/>
            <a:rect l="l" t="t" r="r" b="b"/>
            <a:pathLst>
              <a:path w="4885055">
                <a:moveTo>
                  <a:pt x="0" y="0"/>
                </a:moveTo>
                <a:lnTo>
                  <a:pt x="4884470" y="0"/>
                </a:lnTo>
              </a:path>
            </a:pathLst>
          </a:custGeom>
          <a:ln w="213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23489" y="1789048"/>
            <a:ext cx="2794000" cy="0"/>
          </a:xfrm>
          <a:custGeom>
            <a:avLst/>
            <a:gdLst/>
            <a:ahLst/>
            <a:cxnLst/>
            <a:rect l="l" t="t" r="r" b="b"/>
            <a:pathLst>
              <a:path w="2794000">
                <a:moveTo>
                  <a:pt x="0" y="0"/>
                </a:moveTo>
                <a:lnTo>
                  <a:pt x="2793491" y="0"/>
                </a:lnTo>
              </a:path>
            </a:pathLst>
          </a:custGeom>
          <a:ln w="213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277495">
              <a:lnSpc>
                <a:spcPts val="3020"/>
              </a:lnSpc>
              <a:spcBef>
                <a:spcPts val="480"/>
              </a:spcBef>
            </a:pPr>
            <a:r>
              <a:rPr spc="-10" dirty="0"/>
              <a:t>Nel </a:t>
            </a:r>
            <a:r>
              <a:rPr spc="-5" dirty="0"/>
              <a:t>PFI, scuola e azienda  definiscono i contenuti</a:t>
            </a:r>
            <a:r>
              <a:rPr spc="20" dirty="0"/>
              <a:t> </a:t>
            </a:r>
            <a:r>
              <a:rPr spc="-10" dirty="0"/>
              <a:t>della</a:t>
            </a:r>
          </a:p>
          <a:p>
            <a:pPr marL="12700">
              <a:lnSpc>
                <a:spcPts val="2985"/>
              </a:lnSpc>
            </a:pPr>
            <a:r>
              <a:rPr u="heavy" spc="-78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spc="-5" dirty="0"/>
              <a:t>formazione e ne</a:t>
            </a:r>
            <a:r>
              <a:rPr spc="-10" dirty="0"/>
              <a:t> </a:t>
            </a:r>
            <a:r>
              <a:rPr spc="-5" dirty="0"/>
              <a:t>determinano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478155" indent="-635">
              <a:lnSpc>
                <a:spcPts val="3020"/>
              </a:lnSpc>
              <a:spcBef>
                <a:spcPts val="480"/>
              </a:spcBef>
            </a:pPr>
            <a:r>
              <a:rPr u="heavy" spc="-78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spc="-5" dirty="0"/>
              <a:t>una organizzazione funzionale  al raggiungimento  dell’obiettivo di competenza.</a:t>
            </a:r>
          </a:p>
          <a:p>
            <a:pPr>
              <a:lnSpc>
                <a:spcPct val="100000"/>
              </a:lnSpc>
            </a:pPr>
            <a:endParaRPr sz="32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La formazione tecnico-  professionale </a:t>
            </a:r>
            <a:r>
              <a:rPr spc="-10" dirty="0"/>
              <a:t>può </a:t>
            </a:r>
            <a:r>
              <a:rPr spc="-5" dirty="0"/>
              <a:t>essere </a:t>
            </a:r>
            <a:r>
              <a:rPr spc="-10" dirty="0"/>
              <a:t>svolta  </a:t>
            </a:r>
            <a:r>
              <a:rPr spc="-5" dirty="0"/>
              <a:t>all’interno dell’impresa o  all’esterno, </a:t>
            </a:r>
            <a:r>
              <a:rPr spc="-10" dirty="0"/>
              <a:t>presso strutture  </a:t>
            </a:r>
            <a:r>
              <a:rPr spc="-5" dirty="0"/>
              <a:t>individuate dalle imprese, </a:t>
            </a:r>
            <a:r>
              <a:rPr spc="-10" dirty="0"/>
              <a:t>anche  avvalendosi </a:t>
            </a:r>
            <a:r>
              <a:rPr spc="-5" dirty="0"/>
              <a:t>di professionalità  </a:t>
            </a:r>
            <a:r>
              <a:rPr spc="-10" dirty="0"/>
              <a:t>esterne.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044178" cy="10919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39" y="13843"/>
            <a:ext cx="859663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006FC0"/>
                </a:solidFill>
              </a:rPr>
              <a:t>Focus formazione:</a:t>
            </a:r>
            <a:r>
              <a:rPr sz="4400" spc="-95" dirty="0">
                <a:solidFill>
                  <a:srgbClr val="006FC0"/>
                </a:solidFill>
              </a:rPr>
              <a:t> </a:t>
            </a:r>
            <a:r>
              <a:rPr sz="4400" spc="-5" dirty="0">
                <a:solidFill>
                  <a:srgbClr val="006FC0"/>
                </a:solidFill>
              </a:rPr>
              <a:t>metodologie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3542157" y="4943983"/>
            <a:ext cx="11214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0" dirty="0">
                <a:solidFill>
                  <a:srgbClr val="6F2F9F"/>
                </a:solidFill>
                <a:latin typeface="Century Gothic"/>
                <a:cs typeface="Century Gothic"/>
              </a:rPr>
              <a:t>aula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506968" y="2758439"/>
            <a:ext cx="3623310" cy="36111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843771" y="480059"/>
            <a:ext cx="3224022" cy="20810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76115" y="1018032"/>
            <a:ext cx="3129534" cy="21389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7739" y="4160520"/>
            <a:ext cx="2347722" cy="234772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2186939"/>
            <a:ext cx="3430524" cy="20589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3052" y="1607642"/>
            <a:ext cx="292036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6FC0"/>
                </a:solidFill>
                <a:latin typeface="Century Gothic"/>
                <a:cs typeface="Century Gothic"/>
              </a:rPr>
              <a:t>simulazione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6288" y="5046345"/>
            <a:ext cx="131508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FF0000"/>
                </a:solidFill>
                <a:latin typeface="Century Gothic"/>
                <a:cs typeface="Century Gothic"/>
              </a:rPr>
              <a:t>team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64145" y="1833498"/>
            <a:ext cx="25755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AF50"/>
                </a:solidFill>
                <a:latin typeface="Century Gothic"/>
                <a:cs typeface="Century Gothic"/>
              </a:rPr>
              <a:t>e-learning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3580" y="819734"/>
            <a:ext cx="36506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0" dirty="0">
                <a:solidFill>
                  <a:srgbClr val="C00000"/>
                </a:solidFill>
                <a:latin typeface="Century Gothic"/>
                <a:cs typeface="Century Gothic"/>
              </a:rPr>
              <a:t>affiancamento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93154" y="5516067"/>
            <a:ext cx="251587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1F5F"/>
                </a:solidFill>
                <a:latin typeface="Century Gothic"/>
                <a:cs typeface="Century Gothic"/>
              </a:rPr>
              <a:t>on the</a:t>
            </a:r>
            <a:r>
              <a:rPr sz="4000" b="1" spc="-65" dirty="0">
                <a:solidFill>
                  <a:srgbClr val="001F5F"/>
                </a:solidFill>
                <a:latin typeface="Century Gothic"/>
                <a:cs typeface="Century Gothic"/>
              </a:rPr>
              <a:t> </a:t>
            </a:r>
            <a:r>
              <a:rPr sz="4000" b="1" spc="-5" dirty="0">
                <a:solidFill>
                  <a:srgbClr val="001F5F"/>
                </a:solidFill>
                <a:latin typeface="Century Gothic"/>
                <a:cs typeface="Century Gothic"/>
              </a:rPr>
              <a:t>job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450335" y="3430523"/>
            <a:ext cx="3967734" cy="171068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22</a:t>
            </a:fld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5719" y="327786"/>
            <a:ext cx="5209540" cy="565467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>
              <a:lnSpc>
                <a:spcPct val="90000"/>
              </a:lnSpc>
              <a:spcBef>
                <a:spcPts val="430"/>
              </a:spcBef>
            </a:pPr>
            <a:r>
              <a:rPr sz="2800" spc="-10" dirty="0">
                <a:latin typeface="Century Gothic"/>
                <a:cs typeface="Century Gothic"/>
              </a:rPr>
              <a:t>Nel </a:t>
            </a:r>
            <a:r>
              <a:rPr sz="2800" spc="-5" dirty="0">
                <a:latin typeface="Century Gothic"/>
                <a:cs typeface="Century Gothic"/>
              </a:rPr>
              <a:t>PFI </a:t>
            </a:r>
            <a:r>
              <a:rPr sz="2800" spc="-10" dirty="0">
                <a:latin typeface="Century Gothic"/>
                <a:cs typeface="Century Gothic"/>
              </a:rPr>
              <a:t>vengono </a:t>
            </a:r>
            <a:r>
              <a:rPr sz="2800" spc="-5" dirty="0">
                <a:latin typeface="Century Gothic"/>
                <a:cs typeface="Century Gothic"/>
              </a:rPr>
              <a:t>stabilite  anche le </a:t>
            </a:r>
            <a:r>
              <a:rPr sz="2800" dirty="0">
                <a:latin typeface="Century Gothic"/>
                <a:cs typeface="Century Gothic"/>
              </a:rPr>
              <a:t>metodologie </a:t>
            </a:r>
            <a:r>
              <a:rPr sz="2800" spc="-10" dirty="0">
                <a:latin typeface="Century Gothic"/>
                <a:cs typeface="Century Gothic"/>
              </a:rPr>
              <a:t>di  </a:t>
            </a:r>
            <a:r>
              <a:rPr sz="2800" spc="-5" dirty="0">
                <a:latin typeface="Century Gothic"/>
                <a:cs typeface="Century Gothic"/>
              </a:rPr>
              <a:t>formazione </a:t>
            </a:r>
            <a:r>
              <a:rPr sz="2800" spc="-10" dirty="0">
                <a:latin typeface="Century Gothic"/>
                <a:cs typeface="Century Gothic"/>
              </a:rPr>
              <a:t>da adottare: </a:t>
            </a:r>
            <a:r>
              <a:rPr sz="2800" spc="-5" dirty="0">
                <a:latin typeface="Century Gothic"/>
                <a:cs typeface="Century Gothic"/>
              </a:rPr>
              <a:t>nella  formazione l’azienda </a:t>
            </a:r>
            <a:r>
              <a:rPr sz="2800" spc="-10" dirty="0">
                <a:latin typeface="Century Gothic"/>
                <a:cs typeface="Century Gothic"/>
              </a:rPr>
              <a:t>deve  essere </a:t>
            </a:r>
            <a:r>
              <a:rPr sz="2800" dirty="0">
                <a:latin typeface="Century Gothic"/>
                <a:cs typeface="Century Gothic"/>
              </a:rPr>
              <a:t>in </a:t>
            </a:r>
            <a:r>
              <a:rPr sz="2800" spc="-10" dirty="0">
                <a:latin typeface="Century Gothic"/>
                <a:cs typeface="Century Gothic"/>
              </a:rPr>
              <a:t>grado </a:t>
            </a:r>
            <a:r>
              <a:rPr sz="2800" dirty="0">
                <a:latin typeface="Century Gothic"/>
                <a:cs typeface="Century Gothic"/>
              </a:rPr>
              <a:t>di </a:t>
            </a:r>
            <a:r>
              <a:rPr sz="2800" spc="-5" dirty="0">
                <a:latin typeface="Century Gothic"/>
                <a:cs typeface="Century Gothic"/>
              </a:rPr>
              <a:t>erogare  </a:t>
            </a:r>
            <a:r>
              <a:rPr sz="2800" dirty="0">
                <a:latin typeface="Century Gothic"/>
                <a:cs typeface="Century Gothic"/>
              </a:rPr>
              <a:t>formazione </a:t>
            </a:r>
            <a:r>
              <a:rPr sz="2800" spc="-5" dirty="0">
                <a:latin typeface="Century Gothic"/>
                <a:cs typeface="Century Gothic"/>
              </a:rPr>
              <a:t>e </a:t>
            </a:r>
            <a:r>
              <a:rPr sz="2800" dirty="0">
                <a:latin typeface="Century Gothic"/>
                <a:cs typeface="Century Gothic"/>
              </a:rPr>
              <a:t>dimostrare </a:t>
            </a:r>
            <a:r>
              <a:rPr sz="2800" spc="-10" dirty="0">
                <a:latin typeface="Century Gothic"/>
                <a:cs typeface="Century Gothic"/>
              </a:rPr>
              <a:t>di  possedere </a:t>
            </a:r>
            <a:r>
              <a:rPr sz="2800" spc="-5" dirty="0">
                <a:latin typeface="Century Gothic"/>
                <a:cs typeface="Century Gothic"/>
              </a:rPr>
              <a:t>le risorse umane  idonee.</a:t>
            </a:r>
            <a:endParaRPr sz="2800">
              <a:latin typeface="Century Gothic"/>
              <a:cs typeface="Century Gothic"/>
            </a:endParaRPr>
          </a:p>
          <a:p>
            <a:pPr marL="12700" marR="275590">
              <a:lnSpc>
                <a:spcPct val="90000"/>
              </a:lnSpc>
              <a:spcBef>
                <a:spcPts val="1645"/>
              </a:spcBef>
            </a:pPr>
            <a:r>
              <a:rPr sz="2800" spc="-5" dirty="0">
                <a:latin typeface="Century Gothic"/>
                <a:cs typeface="Century Gothic"/>
              </a:rPr>
              <a:t>E’ possibile </a:t>
            </a:r>
            <a:r>
              <a:rPr sz="2800" spc="-10" dirty="0">
                <a:latin typeface="Century Gothic"/>
                <a:cs typeface="Century Gothic"/>
              </a:rPr>
              <a:t>strutturare </a:t>
            </a:r>
            <a:r>
              <a:rPr sz="2800" spc="-5" dirty="0">
                <a:latin typeface="Century Gothic"/>
                <a:cs typeface="Century Gothic"/>
              </a:rPr>
              <a:t>un </a:t>
            </a:r>
            <a:r>
              <a:rPr sz="2800" b="1" spc="-10" dirty="0">
                <a:latin typeface="Century Gothic"/>
                <a:cs typeface="Century Gothic"/>
              </a:rPr>
              <a:t>PFI  </a:t>
            </a:r>
            <a:r>
              <a:rPr sz="2800" b="1" spc="-5" dirty="0">
                <a:latin typeface="Century Gothic"/>
                <a:cs typeface="Century Gothic"/>
              </a:rPr>
              <a:t>pluriennale </a:t>
            </a:r>
            <a:r>
              <a:rPr sz="2800" spc="-5" dirty="0">
                <a:latin typeface="Century Gothic"/>
                <a:cs typeface="Century Gothic"/>
              </a:rPr>
              <a:t>con </a:t>
            </a:r>
            <a:r>
              <a:rPr sz="2800" b="1" spc="-10" dirty="0">
                <a:latin typeface="Century Gothic"/>
                <a:cs typeface="Century Gothic"/>
              </a:rPr>
              <a:t>aziende  </a:t>
            </a:r>
            <a:r>
              <a:rPr sz="2800" b="1" spc="-5" dirty="0">
                <a:latin typeface="Century Gothic"/>
                <a:cs typeface="Century Gothic"/>
              </a:rPr>
              <a:t>diverse </a:t>
            </a:r>
            <a:r>
              <a:rPr sz="2800" spc="-5" dirty="0">
                <a:latin typeface="Century Gothic"/>
                <a:cs typeface="Century Gothic"/>
              </a:rPr>
              <a:t>per </a:t>
            </a:r>
            <a:r>
              <a:rPr sz="2800" dirty="0">
                <a:latin typeface="Century Gothic"/>
                <a:cs typeface="Century Gothic"/>
              </a:rPr>
              <a:t>costruire</a:t>
            </a:r>
            <a:r>
              <a:rPr sz="2800" spc="-70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curricoli  </a:t>
            </a:r>
            <a:r>
              <a:rPr sz="2800" spc="-5" dirty="0">
                <a:latin typeface="Century Gothic"/>
                <a:cs typeface="Century Gothic"/>
              </a:rPr>
              <a:t>completi e </a:t>
            </a:r>
            <a:r>
              <a:rPr sz="2800" spc="-10" dirty="0">
                <a:latin typeface="Century Gothic"/>
                <a:cs typeface="Century Gothic"/>
              </a:rPr>
              <a:t>adeguati al  </a:t>
            </a:r>
            <a:r>
              <a:rPr sz="2800" spc="-5" dirty="0">
                <a:latin typeface="Century Gothic"/>
                <a:cs typeface="Century Gothic"/>
              </a:rPr>
              <a:t>conseguimento </a:t>
            </a:r>
            <a:r>
              <a:rPr sz="2800" spc="-10" dirty="0">
                <a:latin typeface="Century Gothic"/>
                <a:cs typeface="Century Gothic"/>
              </a:rPr>
              <a:t>del </a:t>
            </a:r>
            <a:r>
              <a:rPr sz="2800" dirty="0">
                <a:latin typeface="Century Gothic"/>
                <a:cs typeface="Century Gothic"/>
              </a:rPr>
              <a:t>titolo </a:t>
            </a:r>
            <a:r>
              <a:rPr sz="2800" spc="-10" dirty="0">
                <a:latin typeface="Century Gothic"/>
                <a:cs typeface="Century Gothic"/>
              </a:rPr>
              <a:t>di  </a:t>
            </a:r>
            <a:r>
              <a:rPr sz="2800" spc="-5" dirty="0">
                <a:latin typeface="Century Gothic"/>
                <a:cs typeface="Century Gothic"/>
              </a:rPr>
              <a:t>studio.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859779" y="0"/>
            <a:ext cx="6332219" cy="59999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23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6115" y="38100"/>
            <a:ext cx="3272790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40735" y="38100"/>
            <a:ext cx="1640586" cy="1009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11167" y="38100"/>
            <a:ext cx="6899909" cy="10096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37184" y="162305"/>
            <a:ext cx="101707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006FC0"/>
                </a:solidFill>
              </a:rPr>
              <a:t>definizione (D.lgs 15 </a:t>
            </a:r>
            <a:r>
              <a:rPr sz="3600" dirty="0">
                <a:solidFill>
                  <a:srgbClr val="006FC0"/>
                </a:solidFill>
              </a:rPr>
              <a:t>giugno </a:t>
            </a:r>
            <a:r>
              <a:rPr sz="3600" spc="-5" dirty="0">
                <a:solidFill>
                  <a:srgbClr val="006FC0"/>
                </a:solidFill>
              </a:rPr>
              <a:t>2015, </a:t>
            </a:r>
            <a:r>
              <a:rPr sz="3600" dirty="0">
                <a:solidFill>
                  <a:srgbClr val="006FC0"/>
                </a:solidFill>
              </a:rPr>
              <a:t>n. </a:t>
            </a:r>
            <a:r>
              <a:rPr sz="3600" spc="-5" dirty="0">
                <a:solidFill>
                  <a:srgbClr val="006FC0"/>
                </a:solidFill>
              </a:rPr>
              <a:t>81 art.</a:t>
            </a:r>
            <a:r>
              <a:rPr sz="3600" spc="60" dirty="0">
                <a:solidFill>
                  <a:srgbClr val="006FC0"/>
                </a:solidFill>
              </a:rPr>
              <a:t> </a:t>
            </a:r>
            <a:r>
              <a:rPr sz="3600" spc="-5" dirty="0">
                <a:solidFill>
                  <a:srgbClr val="006FC0"/>
                </a:solidFill>
              </a:rPr>
              <a:t>41)</a:t>
            </a:r>
            <a:endParaRPr sz="360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3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437184" y="1515821"/>
            <a:ext cx="11704320" cy="4161154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 marR="5080">
              <a:lnSpc>
                <a:spcPts val="3030"/>
              </a:lnSpc>
              <a:spcBef>
                <a:spcPts val="475"/>
              </a:spcBef>
            </a:pPr>
            <a:r>
              <a:rPr sz="2800" spc="-5" dirty="0">
                <a:latin typeface="Century Gothic"/>
                <a:cs typeface="Century Gothic"/>
              </a:rPr>
              <a:t>L'apprendistato è </a:t>
            </a:r>
            <a:r>
              <a:rPr sz="2800" b="1" spc="-5" dirty="0">
                <a:latin typeface="Century Gothic"/>
                <a:cs typeface="Century Gothic"/>
              </a:rPr>
              <a:t>un </a:t>
            </a:r>
            <a:r>
              <a:rPr sz="2800" b="1" spc="-10" dirty="0">
                <a:latin typeface="Century Gothic"/>
                <a:cs typeface="Century Gothic"/>
              </a:rPr>
              <a:t>contratto </a:t>
            </a:r>
            <a:r>
              <a:rPr sz="2800" b="1" spc="-5" dirty="0">
                <a:latin typeface="Century Gothic"/>
                <a:cs typeface="Century Gothic"/>
              </a:rPr>
              <a:t>di lavoro </a:t>
            </a:r>
            <a:r>
              <a:rPr sz="2800" dirty="0">
                <a:latin typeface="Century Gothic"/>
                <a:cs typeface="Century Gothic"/>
              </a:rPr>
              <a:t>finalizzato </a:t>
            </a:r>
            <a:r>
              <a:rPr sz="2800" spc="-5" dirty="0">
                <a:latin typeface="Century Gothic"/>
                <a:cs typeface="Century Gothic"/>
              </a:rPr>
              <a:t>alla </a:t>
            </a:r>
            <a:r>
              <a:rPr sz="2800" b="1" spc="-5" dirty="0">
                <a:latin typeface="Century Gothic"/>
                <a:cs typeface="Century Gothic"/>
              </a:rPr>
              <a:t>formazione e  </a:t>
            </a:r>
            <a:r>
              <a:rPr sz="2800" b="1" spc="-10" dirty="0">
                <a:latin typeface="Century Gothic"/>
                <a:cs typeface="Century Gothic"/>
              </a:rPr>
              <a:t>alla occupazione </a:t>
            </a:r>
            <a:r>
              <a:rPr sz="2800" spc="-10" dirty="0">
                <a:latin typeface="Century Gothic"/>
                <a:cs typeface="Century Gothic"/>
              </a:rPr>
              <a:t>dei</a:t>
            </a:r>
            <a:r>
              <a:rPr sz="2800" spc="55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giovani.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Il contratto di apprendistato si articola nelle seguenti</a:t>
            </a:r>
            <a:r>
              <a:rPr sz="2800" spc="120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tipologie:</a:t>
            </a:r>
            <a:endParaRPr sz="2800">
              <a:latin typeface="Century Gothic"/>
              <a:cs typeface="Century Gothic"/>
            </a:endParaRPr>
          </a:p>
          <a:p>
            <a:pPr marL="12700" marR="1108075" indent="99060">
              <a:lnSpc>
                <a:spcPct val="90000"/>
              </a:lnSpc>
              <a:spcBef>
                <a:spcPts val="1000"/>
              </a:spcBef>
              <a:buAutoNum type="alphaLcParenR"/>
              <a:tabLst>
                <a:tab pos="580390" algn="l"/>
              </a:tabLst>
            </a:pPr>
            <a:r>
              <a:rPr sz="2800" b="1" spc="-5" dirty="0">
                <a:latin typeface="Century Gothic"/>
                <a:cs typeface="Century Gothic"/>
              </a:rPr>
              <a:t>apprendistato </a:t>
            </a:r>
            <a:r>
              <a:rPr sz="2800" b="1" spc="-10" dirty="0">
                <a:latin typeface="Century Gothic"/>
                <a:cs typeface="Century Gothic"/>
              </a:rPr>
              <a:t>per </a:t>
            </a:r>
            <a:r>
              <a:rPr sz="2800" b="1" spc="-5" dirty="0">
                <a:latin typeface="Century Gothic"/>
                <a:cs typeface="Century Gothic"/>
              </a:rPr>
              <a:t>la qualifica e il diploma professionale, il  </a:t>
            </a:r>
            <a:r>
              <a:rPr sz="2800" b="1" spc="-10" dirty="0">
                <a:latin typeface="Century Gothic"/>
                <a:cs typeface="Century Gothic"/>
              </a:rPr>
              <a:t>diploma </a:t>
            </a:r>
            <a:r>
              <a:rPr sz="2800" b="1" spc="-5" dirty="0">
                <a:latin typeface="Century Gothic"/>
                <a:cs typeface="Century Gothic"/>
              </a:rPr>
              <a:t>di istruzione secondaria superiore e il </a:t>
            </a:r>
            <a:r>
              <a:rPr sz="2800" b="1" spc="-10" dirty="0">
                <a:latin typeface="Century Gothic"/>
                <a:cs typeface="Century Gothic"/>
              </a:rPr>
              <a:t>certificato di  specializzazione </a:t>
            </a:r>
            <a:r>
              <a:rPr sz="2800" b="1" spc="-5" dirty="0">
                <a:latin typeface="Century Gothic"/>
                <a:cs typeface="Century Gothic"/>
              </a:rPr>
              <a:t>tecnica</a:t>
            </a:r>
            <a:r>
              <a:rPr sz="2800" b="1" spc="35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superiore</a:t>
            </a:r>
            <a:r>
              <a:rPr sz="2800" spc="-5" dirty="0">
                <a:latin typeface="Century Gothic"/>
                <a:cs typeface="Century Gothic"/>
              </a:rPr>
              <a:t>;</a:t>
            </a:r>
            <a:endParaRPr sz="2800">
              <a:latin typeface="Century Gothic"/>
              <a:cs typeface="Century Gothic"/>
            </a:endParaRPr>
          </a:p>
          <a:p>
            <a:pPr marL="583565" indent="-473075">
              <a:lnSpc>
                <a:spcPct val="100000"/>
              </a:lnSpc>
              <a:spcBef>
                <a:spcPts val="675"/>
              </a:spcBef>
              <a:buAutoNum type="alphaLcParenR"/>
              <a:tabLst>
                <a:tab pos="584200" algn="l"/>
              </a:tabLst>
            </a:pPr>
            <a:r>
              <a:rPr sz="2800" spc="-10" dirty="0">
                <a:latin typeface="Century Gothic"/>
                <a:cs typeface="Century Gothic"/>
              </a:rPr>
              <a:t>apprendistato</a:t>
            </a:r>
            <a:r>
              <a:rPr sz="2800" spc="1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professionalizzante;</a:t>
            </a:r>
            <a:endParaRPr sz="2800">
              <a:latin typeface="Century Gothic"/>
              <a:cs typeface="Century Gothic"/>
            </a:endParaRPr>
          </a:p>
          <a:p>
            <a:pPr marL="571500" indent="-461009">
              <a:lnSpc>
                <a:spcPct val="100000"/>
              </a:lnSpc>
              <a:spcBef>
                <a:spcPts val="660"/>
              </a:spcBef>
              <a:buAutoNum type="alphaLcParenR"/>
              <a:tabLst>
                <a:tab pos="572135" algn="l"/>
              </a:tabLst>
            </a:pPr>
            <a:r>
              <a:rPr sz="2800" spc="-10" dirty="0">
                <a:latin typeface="Century Gothic"/>
                <a:cs typeface="Century Gothic"/>
              </a:rPr>
              <a:t>apprendistato </a:t>
            </a:r>
            <a:r>
              <a:rPr sz="2800" spc="-5" dirty="0">
                <a:latin typeface="Century Gothic"/>
                <a:cs typeface="Century Gothic"/>
              </a:rPr>
              <a:t>di </a:t>
            </a:r>
            <a:r>
              <a:rPr sz="2800" spc="-10" dirty="0">
                <a:latin typeface="Century Gothic"/>
                <a:cs typeface="Century Gothic"/>
              </a:rPr>
              <a:t>alta </a:t>
            </a:r>
            <a:r>
              <a:rPr sz="2800" spc="-5" dirty="0">
                <a:latin typeface="Century Gothic"/>
                <a:cs typeface="Century Gothic"/>
              </a:rPr>
              <a:t>formazione e</a:t>
            </a:r>
            <a:r>
              <a:rPr sz="2800" spc="5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ricerca.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1063" y="54864"/>
            <a:ext cx="5296662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742" y="178689"/>
            <a:ext cx="47237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006FC0"/>
                </a:solidFill>
              </a:rPr>
              <a:t>struttura </a:t>
            </a:r>
            <a:r>
              <a:rPr sz="3600" spc="-5" dirty="0">
                <a:solidFill>
                  <a:srgbClr val="006FC0"/>
                </a:solidFill>
              </a:rPr>
              <a:t>del</a:t>
            </a:r>
            <a:r>
              <a:rPr sz="3600" spc="-15" dirty="0">
                <a:solidFill>
                  <a:srgbClr val="006FC0"/>
                </a:solidFill>
              </a:rPr>
              <a:t> </a:t>
            </a:r>
            <a:r>
              <a:rPr sz="3600" spc="-5" dirty="0">
                <a:solidFill>
                  <a:srgbClr val="006FC0"/>
                </a:solidFill>
              </a:rPr>
              <a:t>percorso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4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402742" y="1712417"/>
            <a:ext cx="11375390" cy="423164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5080">
              <a:lnSpc>
                <a:spcPct val="90000"/>
              </a:lnSpc>
              <a:spcBef>
                <a:spcPts val="434"/>
              </a:spcBef>
            </a:pPr>
            <a:r>
              <a:rPr sz="2800" spc="-5" dirty="0">
                <a:latin typeface="Century Gothic"/>
                <a:cs typeface="Century Gothic"/>
              </a:rPr>
              <a:t>Si fonda su </a:t>
            </a:r>
            <a:r>
              <a:rPr sz="2800" dirty="0">
                <a:latin typeface="Century Gothic"/>
                <a:cs typeface="Century Gothic"/>
              </a:rPr>
              <a:t>un </a:t>
            </a:r>
            <a:r>
              <a:rPr sz="2800" b="1" spc="-5" dirty="0">
                <a:latin typeface="Century Gothic"/>
                <a:cs typeface="Century Gothic"/>
              </a:rPr>
              <a:t>Piano Formativo Individuale (PFI) </a:t>
            </a:r>
            <a:r>
              <a:rPr sz="2800" spc="-5" dirty="0">
                <a:latin typeface="Century Gothic"/>
                <a:cs typeface="Century Gothic"/>
              </a:rPr>
              <a:t>gestito nell'ambito  delle risorse umane, finanziarie e </a:t>
            </a:r>
            <a:r>
              <a:rPr sz="2800" spc="-10" dirty="0">
                <a:latin typeface="Century Gothic"/>
                <a:cs typeface="Century Gothic"/>
              </a:rPr>
              <a:t>strumentali </a:t>
            </a:r>
            <a:r>
              <a:rPr sz="2800" spc="-5" dirty="0">
                <a:latin typeface="Century Gothic"/>
                <a:cs typeface="Century Gothic"/>
              </a:rPr>
              <a:t>disponibili a  legislazione</a:t>
            </a:r>
            <a:r>
              <a:rPr sz="2800" spc="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vigente.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800">
              <a:latin typeface="Times New Roman"/>
              <a:cs typeface="Times New Roman"/>
            </a:endParaRPr>
          </a:p>
          <a:p>
            <a:pPr marL="12700" marR="186055">
              <a:lnSpc>
                <a:spcPct val="100400"/>
              </a:lnSpc>
              <a:spcBef>
                <a:spcPts val="5"/>
              </a:spcBef>
            </a:pPr>
            <a:r>
              <a:rPr sz="2800" spc="-5" dirty="0">
                <a:latin typeface="Century Gothic"/>
                <a:cs typeface="Century Gothic"/>
              </a:rPr>
              <a:t>La </a:t>
            </a:r>
            <a:r>
              <a:rPr sz="2800" spc="-10" dirty="0">
                <a:latin typeface="Century Gothic"/>
                <a:cs typeface="Century Gothic"/>
              </a:rPr>
              <a:t>durata </a:t>
            </a:r>
            <a:r>
              <a:rPr sz="2800" spc="-5" dirty="0">
                <a:latin typeface="Century Gothic"/>
                <a:cs typeface="Century Gothic"/>
              </a:rPr>
              <a:t>del contratto </a:t>
            </a:r>
            <a:r>
              <a:rPr sz="2800" b="1" spc="-10" dirty="0">
                <a:latin typeface="Century Gothic"/>
                <a:cs typeface="Century Gothic"/>
              </a:rPr>
              <a:t>non può </a:t>
            </a:r>
            <a:r>
              <a:rPr sz="2800" b="1" spc="-5" dirty="0">
                <a:latin typeface="Century Gothic"/>
                <a:cs typeface="Century Gothic"/>
              </a:rPr>
              <a:t>essere inferiore a sei mesi </a:t>
            </a:r>
            <a:r>
              <a:rPr sz="2800" spc="-5" dirty="0">
                <a:latin typeface="Century Gothic"/>
                <a:cs typeface="Century Gothic"/>
              </a:rPr>
              <a:t>e </a:t>
            </a:r>
            <a:r>
              <a:rPr sz="2800" b="1" spc="-10" dirty="0">
                <a:latin typeface="Century Gothic"/>
                <a:cs typeface="Century Gothic"/>
              </a:rPr>
              <a:t>non  </a:t>
            </a:r>
            <a:r>
              <a:rPr sz="2800" b="1" spc="-5" dirty="0">
                <a:latin typeface="Century Gothic"/>
                <a:cs typeface="Century Gothic"/>
              </a:rPr>
              <a:t>può essere superiore a quattro</a:t>
            </a:r>
            <a:r>
              <a:rPr sz="2800" b="1" spc="15" dirty="0">
                <a:latin typeface="Century Gothic"/>
                <a:cs typeface="Century Gothic"/>
              </a:rPr>
              <a:t> </a:t>
            </a:r>
            <a:r>
              <a:rPr sz="2800" b="1" spc="-10" dirty="0">
                <a:latin typeface="Century Gothic"/>
                <a:cs typeface="Century Gothic"/>
              </a:rPr>
              <a:t>anni.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100">
              <a:latin typeface="Times New Roman"/>
              <a:cs typeface="Times New Roman"/>
            </a:endParaRPr>
          </a:p>
          <a:p>
            <a:pPr marL="12700" marR="1252220">
              <a:lnSpc>
                <a:spcPct val="100000"/>
              </a:lnSpc>
              <a:spcBef>
                <a:spcPts val="5"/>
              </a:spcBef>
              <a:tabLst>
                <a:tab pos="8265795" algn="l"/>
              </a:tabLst>
            </a:pPr>
            <a:r>
              <a:rPr sz="2800" spc="-5" dirty="0">
                <a:latin typeface="Century Gothic"/>
                <a:cs typeface="Century Gothic"/>
              </a:rPr>
              <a:t>Costituisce </a:t>
            </a:r>
            <a:r>
              <a:rPr sz="2800" b="1" spc="-5" dirty="0">
                <a:latin typeface="Century Gothic"/>
                <a:cs typeface="Century Gothic"/>
              </a:rPr>
              <a:t>giustificato motivo</a:t>
            </a:r>
            <a:r>
              <a:rPr sz="2800" b="1" spc="105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di</a:t>
            </a:r>
            <a:r>
              <a:rPr sz="2800" b="1" spc="30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licenziamento	il</a:t>
            </a:r>
            <a:r>
              <a:rPr sz="2800" b="1" spc="-65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mancato  raggiungimento </a:t>
            </a:r>
            <a:r>
              <a:rPr sz="2800" b="1" spc="-10" dirty="0">
                <a:latin typeface="Century Gothic"/>
                <a:cs typeface="Century Gothic"/>
              </a:rPr>
              <a:t>degli obiettivi </a:t>
            </a:r>
            <a:r>
              <a:rPr sz="2800" b="1" spc="-5" dirty="0">
                <a:latin typeface="Century Gothic"/>
                <a:cs typeface="Century Gothic"/>
              </a:rPr>
              <a:t>formativi </a:t>
            </a:r>
            <a:r>
              <a:rPr sz="2800" spc="-5" dirty="0">
                <a:latin typeface="Century Gothic"/>
                <a:cs typeface="Century Gothic"/>
              </a:rPr>
              <a:t>come </a:t>
            </a:r>
            <a:r>
              <a:rPr sz="2800" spc="-10" dirty="0">
                <a:latin typeface="Century Gothic"/>
                <a:cs typeface="Century Gothic"/>
              </a:rPr>
              <a:t>attestato  </a:t>
            </a:r>
            <a:r>
              <a:rPr sz="2800" spc="-5" dirty="0">
                <a:latin typeface="Century Gothic"/>
                <a:cs typeface="Century Gothic"/>
              </a:rPr>
              <a:t>dall'istituzione</a:t>
            </a:r>
            <a:r>
              <a:rPr sz="2800" spc="-2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formativa.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8942" y="673988"/>
            <a:ext cx="11318875" cy="4801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6637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Century Gothic"/>
                <a:cs typeface="Century Gothic"/>
              </a:rPr>
              <a:t>L'organizzazione didattica si articola </a:t>
            </a:r>
            <a:r>
              <a:rPr sz="2800" dirty="0">
                <a:latin typeface="Century Gothic"/>
                <a:cs typeface="Century Gothic"/>
              </a:rPr>
              <a:t>in </a:t>
            </a:r>
            <a:r>
              <a:rPr sz="2800" b="1" spc="-5" dirty="0">
                <a:latin typeface="Century Gothic"/>
                <a:cs typeface="Century Gothic"/>
              </a:rPr>
              <a:t>periodi di formazione  interna </a:t>
            </a:r>
            <a:r>
              <a:rPr sz="2800" b="1" spc="-10" dirty="0">
                <a:latin typeface="Century Gothic"/>
                <a:cs typeface="Century Gothic"/>
              </a:rPr>
              <a:t>ed </a:t>
            </a:r>
            <a:r>
              <a:rPr sz="2800" b="1" spc="-5" dirty="0">
                <a:latin typeface="Century Gothic"/>
                <a:cs typeface="Century Gothic"/>
              </a:rPr>
              <a:t>esterna </a:t>
            </a:r>
            <a:r>
              <a:rPr sz="2800" spc="-5" dirty="0">
                <a:latin typeface="Century Gothic"/>
                <a:cs typeface="Century Gothic"/>
              </a:rPr>
              <a:t>che si integrano ai fini </a:t>
            </a:r>
            <a:r>
              <a:rPr sz="2800" spc="-10" dirty="0">
                <a:latin typeface="Century Gothic"/>
                <a:cs typeface="Century Gothic"/>
              </a:rPr>
              <a:t>del </a:t>
            </a:r>
            <a:r>
              <a:rPr sz="2800" b="1" spc="-5" dirty="0">
                <a:latin typeface="Century Gothic"/>
                <a:cs typeface="Century Gothic"/>
              </a:rPr>
              <a:t>raggiungimento </a:t>
            </a:r>
            <a:r>
              <a:rPr sz="2800" b="1" spc="-10" dirty="0">
                <a:latin typeface="Century Gothic"/>
                <a:cs typeface="Century Gothic"/>
              </a:rPr>
              <a:t>dei  </a:t>
            </a:r>
            <a:r>
              <a:rPr sz="2800" b="1" spc="-5" dirty="0">
                <a:latin typeface="Century Gothic"/>
                <a:cs typeface="Century Gothic"/>
              </a:rPr>
              <a:t>risultati di </a:t>
            </a:r>
            <a:r>
              <a:rPr sz="2800" b="1" spc="-10" dirty="0">
                <a:latin typeface="Century Gothic"/>
                <a:cs typeface="Century Gothic"/>
              </a:rPr>
              <a:t>apprendimento dei </a:t>
            </a:r>
            <a:r>
              <a:rPr sz="2800" b="1" spc="-5" dirty="0">
                <a:latin typeface="Century Gothic"/>
                <a:cs typeface="Century Gothic"/>
              </a:rPr>
              <a:t>percorsi</a:t>
            </a:r>
            <a:r>
              <a:rPr sz="2800" b="1" spc="65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ordinamentali</a:t>
            </a:r>
            <a:r>
              <a:rPr sz="2800" spc="-5" dirty="0">
                <a:latin typeface="Century Gothic"/>
                <a:cs typeface="Century Gothic"/>
              </a:rPr>
              <a:t>.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050">
              <a:latin typeface="Times New Roman"/>
              <a:cs typeface="Times New Roman"/>
            </a:endParaRPr>
          </a:p>
          <a:p>
            <a:pPr marL="12700" marR="356870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I </a:t>
            </a:r>
            <a:r>
              <a:rPr sz="2800" spc="-10" dirty="0">
                <a:latin typeface="Century Gothic"/>
                <a:cs typeface="Century Gothic"/>
              </a:rPr>
              <a:t>percorsi sono </a:t>
            </a:r>
            <a:r>
              <a:rPr sz="2800" spc="-5" dirty="0">
                <a:latin typeface="Century Gothic"/>
                <a:cs typeface="Century Gothic"/>
              </a:rPr>
              <a:t>concordati dall'istituzione formativa e </a:t>
            </a:r>
            <a:r>
              <a:rPr sz="2800" spc="-10" dirty="0">
                <a:latin typeface="Century Gothic"/>
                <a:cs typeface="Century Gothic"/>
              </a:rPr>
              <a:t>dal datore  </a:t>
            </a:r>
            <a:r>
              <a:rPr sz="2800" spc="-5" dirty="0">
                <a:latin typeface="Century Gothic"/>
                <a:cs typeface="Century Gothic"/>
              </a:rPr>
              <a:t>di </a:t>
            </a:r>
            <a:r>
              <a:rPr sz="2800" spc="-10" dirty="0">
                <a:latin typeface="Century Gothic"/>
                <a:cs typeface="Century Gothic"/>
              </a:rPr>
              <a:t>lavoro </a:t>
            </a:r>
            <a:r>
              <a:rPr sz="2800" spc="-5" dirty="0">
                <a:latin typeface="Century Gothic"/>
                <a:cs typeface="Century Gothic"/>
              </a:rPr>
              <a:t>e </a:t>
            </a:r>
            <a:r>
              <a:rPr sz="2800" spc="-10" dirty="0">
                <a:latin typeface="Century Gothic"/>
                <a:cs typeface="Century Gothic"/>
              </a:rPr>
              <a:t>attuati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sulla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base del</a:t>
            </a:r>
            <a:r>
              <a:rPr sz="2800" u="heavy" spc="9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protocollo</a:t>
            </a:r>
            <a:r>
              <a:rPr sz="2800" spc="-5" dirty="0">
                <a:latin typeface="Century Gothic"/>
                <a:cs typeface="Century Gothic"/>
              </a:rPr>
              <a:t>.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L'apprendista ha due tutor,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uno messo a disposizione dall'azienda </a:t>
            </a:r>
            <a:r>
              <a:rPr sz="2800" spc="-5" dirty="0">
                <a:latin typeface="Century Gothic"/>
                <a:cs typeface="Century Gothic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e uno dalla scuola</a:t>
            </a:r>
            <a:r>
              <a:rPr sz="2800" spc="-5" dirty="0">
                <a:latin typeface="Century Gothic"/>
                <a:cs typeface="Century Gothic"/>
              </a:rPr>
              <a:t>: </a:t>
            </a:r>
            <a:r>
              <a:rPr sz="2800" spc="-10" dirty="0">
                <a:latin typeface="Century Gothic"/>
                <a:cs typeface="Century Gothic"/>
              </a:rPr>
              <a:t>essi </a:t>
            </a:r>
            <a:r>
              <a:rPr sz="2800" spc="-5" dirty="0">
                <a:latin typeface="Century Gothic"/>
                <a:cs typeface="Century Gothic"/>
              </a:rPr>
              <a:t>lo guidano nell'inserimento lavorativo e </a:t>
            </a:r>
            <a:r>
              <a:rPr sz="2800" spc="-10" dirty="0">
                <a:latin typeface="Century Gothic"/>
                <a:cs typeface="Century Gothic"/>
              </a:rPr>
              <a:t>lo  affiancano </a:t>
            </a:r>
            <a:r>
              <a:rPr sz="2800" spc="-5" dirty="0">
                <a:latin typeface="Century Gothic"/>
                <a:cs typeface="Century Gothic"/>
              </a:rPr>
              <a:t>nell'imparare una professione coerente con </a:t>
            </a:r>
            <a:r>
              <a:rPr sz="2800" spc="-10" dirty="0">
                <a:latin typeface="Century Gothic"/>
                <a:cs typeface="Century Gothic"/>
              </a:rPr>
              <a:t>le  </a:t>
            </a:r>
            <a:r>
              <a:rPr sz="2800" spc="-5" dirty="0">
                <a:latin typeface="Century Gothic"/>
                <a:cs typeface="Century Gothic"/>
              </a:rPr>
              <a:t>necessità </a:t>
            </a:r>
            <a:r>
              <a:rPr sz="2800" spc="-10" dirty="0">
                <a:latin typeface="Century Gothic"/>
                <a:cs typeface="Century Gothic"/>
              </a:rPr>
              <a:t>del </a:t>
            </a:r>
            <a:r>
              <a:rPr sz="2800" spc="-5" dirty="0">
                <a:latin typeface="Century Gothic"/>
                <a:cs typeface="Century Gothic"/>
              </a:rPr>
              <a:t>mercato </a:t>
            </a:r>
            <a:r>
              <a:rPr sz="2800" spc="-10" dirty="0">
                <a:latin typeface="Century Gothic"/>
                <a:cs typeface="Century Gothic"/>
              </a:rPr>
              <a:t>del</a:t>
            </a:r>
            <a:r>
              <a:rPr sz="2800" spc="6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lavoro.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5</a:t>
            </a:fld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0842" y="408889"/>
            <a:ext cx="11314430" cy="2225040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 marR="5080">
              <a:lnSpc>
                <a:spcPts val="3030"/>
              </a:lnSpc>
              <a:spcBef>
                <a:spcPts val="475"/>
              </a:spcBef>
            </a:pPr>
            <a:r>
              <a:rPr sz="2800" spc="-10" dirty="0">
                <a:latin typeface="Century Gothic"/>
                <a:cs typeface="Century Gothic"/>
              </a:rPr>
              <a:t>nei percorsi </a:t>
            </a:r>
            <a:r>
              <a:rPr sz="2800" spc="-5" dirty="0">
                <a:latin typeface="Century Gothic"/>
                <a:cs typeface="Century Gothic"/>
              </a:rPr>
              <a:t>di istruzione secondaria superiore si </a:t>
            </a:r>
            <a:r>
              <a:rPr sz="2800" spc="-10" dirty="0">
                <a:latin typeface="Century Gothic"/>
                <a:cs typeface="Century Gothic"/>
              </a:rPr>
              <a:t>assume, </a:t>
            </a:r>
            <a:r>
              <a:rPr sz="2800" spc="-5" dirty="0">
                <a:latin typeface="Century Gothic"/>
                <a:cs typeface="Century Gothic"/>
              </a:rPr>
              <a:t>a base </a:t>
            </a:r>
            <a:r>
              <a:rPr sz="2800" spc="-10" dirty="0">
                <a:latin typeface="Century Gothic"/>
                <a:cs typeface="Century Gothic"/>
              </a:rPr>
              <a:t>di  </a:t>
            </a:r>
            <a:r>
              <a:rPr sz="2800" spc="-5" dirty="0">
                <a:latin typeface="Century Gothic"/>
                <a:cs typeface="Century Gothic"/>
              </a:rPr>
              <a:t>calcolo:</a:t>
            </a:r>
            <a:endParaRPr sz="2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200">
              <a:latin typeface="Times New Roman"/>
              <a:cs typeface="Times New Roman"/>
            </a:endParaRPr>
          </a:p>
          <a:p>
            <a:pPr marL="12700" marR="36830">
              <a:lnSpc>
                <a:spcPts val="3030"/>
              </a:lnSpc>
            </a:pPr>
            <a:r>
              <a:rPr sz="2800" spc="-5" dirty="0">
                <a:latin typeface="Century Gothic"/>
                <a:cs typeface="Century Gothic"/>
              </a:rPr>
              <a:t>l'orario </a:t>
            </a:r>
            <a:r>
              <a:rPr sz="2800" dirty="0">
                <a:latin typeface="Century Gothic"/>
                <a:cs typeface="Century Gothic"/>
              </a:rPr>
              <a:t>obbligatorio </a:t>
            </a:r>
            <a:r>
              <a:rPr sz="2800" spc="-5" dirty="0">
                <a:latin typeface="Century Gothic"/>
                <a:cs typeface="Century Gothic"/>
              </a:rPr>
              <a:t>previsto [= </a:t>
            </a:r>
            <a:r>
              <a:rPr sz="2800" spc="-10" dirty="0">
                <a:latin typeface="Century Gothic"/>
                <a:cs typeface="Century Gothic"/>
              </a:rPr>
              <a:t>1056 </a:t>
            </a:r>
            <a:r>
              <a:rPr sz="2800" spc="-5" dirty="0">
                <a:latin typeface="Century Gothic"/>
                <a:cs typeface="Century Gothic"/>
              </a:rPr>
              <a:t>ore / 33 settimane] all’interno  </a:t>
            </a:r>
            <a:r>
              <a:rPr sz="2800" spc="-10" dirty="0">
                <a:latin typeface="Century Gothic"/>
                <a:cs typeface="Century Gothic"/>
              </a:rPr>
              <a:t>del quale</a:t>
            </a:r>
            <a:r>
              <a:rPr sz="2800" spc="2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collocare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19150" y="3195650"/>
            <a:ext cx="4747895" cy="25863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Century Gothic"/>
                <a:cs typeface="Century Gothic"/>
              </a:rPr>
              <a:t>la </a:t>
            </a:r>
            <a:r>
              <a:rPr sz="2800" b="1" spc="-5" dirty="0">
                <a:latin typeface="Century Gothic"/>
                <a:cs typeface="Century Gothic"/>
              </a:rPr>
              <a:t>formazione</a:t>
            </a:r>
            <a:r>
              <a:rPr sz="2800" b="1" spc="15" dirty="0">
                <a:latin typeface="Century Gothic"/>
                <a:cs typeface="Century Gothic"/>
              </a:rPr>
              <a:t> </a:t>
            </a:r>
            <a:r>
              <a:rPr sz="2800" b="1" spc="-10" dirty="0">
                <a:latin typeface="Century Gothic"/>
                <a:cs typeface="Century Gothic"/>
              </a:rPr>
              <a:t>esterna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800" dirty="0">
                <a:latin typeface="Century Gothic"/>
                <a:cs typeface="Century Gothic"/>
              </a:rPr>
              <a:t>(</a:t>
            </a:r>
            <a:r>
              <a:rPr sz="2800" u="heavy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a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scuola</a:t>
            </a:r>
            <a:r>
              <a:rPr sz="2800" spc="-5" dirty="0">
                <a:latin typeface="Century Gothic"/>
                <a:cs typeface="Century Gothic"/>
              </a:rPr>
              <a:t>)</a:t>
            </a:r>
            <a:endParaRPr sz="2800">
              <a:latin typeface="Century Gothic"/>
              <a:cs typeface="Century Gothic"/>
            </a:endParaRPr>
          </a:p>
          <a:p>
            <a:pPr marL="15240" marR="5080" indent="-3175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non </a:t>
            </a:r>
            <a:r>
              <a:rPr sz="2800" spc="-10" dirty="0">
                <a:latin typeface="Century Gothic"/>
                <a:cs typeface="Century Gothic"/>
              </a:rPr>
              <a:t>può </a:t>
            </a:r>
            <a:r>
              <a:rPr sz="2800" spc="-5" dirty="0">
                <a:latin typeface="Century Gothic"/>
                <a:cs typeface="Century Gothic"/>
              </a:rPr>
              <a:t>essere superiore </a:t>
            </a:r>
            <a:r>
              <a:rPr sz="2800" spc="-10" dirty="0">
                <a:latin typeface="Century Gothic"/>
                <a:cs typeface="Century Gothic"/>
              </a:rPr>
              <a:t>al  </a:t>
            </a:r>
            <a:r>
              <a:rPr sz="2800" spc="-5" dirty="0">
                <a:latin typeface="Century Gothic"/>
                <a:cs typeface="Century Gothic"/>
              </a:rPr>
              <a:t>65% per </a:t>
            </a: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5" dirty="0">
                <a:latin typeface="Century Gothic"/>
                <a:cs typeface="Century Gothic"/>
              </a:rPr>
              <a:t>III, IV e V</a:t>
            </a:r>
            <a:r>
              <a:rPr sz="2800" spc="-2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anno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[= </a:t>
            </a:r>
            <a:r>
              <a:rPr sz="2800" spc="-10" dirty="0">
                <a:latin typeface="Century Gothic"/>
                <a:cs typeface="Century Gothic"/>
              </a:rPr>
              <a:t>686,4 </a:t>
            </a:r>
            <a:r>
              <a:rPr sz="2800" spc="-5" dirty="0">
                <a:latin typeface="Century Gothic"/>
                <a:cs typeface="Century Gothic"/>
              </a:rPr>
              <a:t>ore / 22 settimane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2800" spc="-10" dirty="0">
                <a:latin typeface="Century Gothic"/>
                <a:cs typeface="Century Gothic"/>
              </a:rPr>
              <a:t>c.ca </a:t>
            </a:r>
            <a:r>
              <a:rPr sz="2800" spc="-5" dirty="0">
                <a:latin typeface="Century Gothic"/>
                <a:cs typeface="Century Gothic"/>
              </a:rPr>
              <a:t>su</a:t>
            </a:r>
            <a:r>
              <a:rPr sz="2800" spc="2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33]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26326" y="3197174"/>
            <a:ext cx="4480560" cy="2158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354"/>
              </a:lnSpc>
              <a:spcBef>
                <a:spcPts val="95"/>
              </a:spcBef>
            </a:pP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formazione</a:t>
            </a:r>
            <a:r>
              <a:rPr sz="2800" b="1" u="heavy" spc="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interna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ts val="3354"/>
              </a:lnSpc>
            </a:pPr>
            <a:r>
              <a:rPr sz="2800" spc="5" dirty="0">
                <a:latin typeface="Century Gothic"/>
                <a:cs typeface="Century Gothic"/>
              </a:rPr>
              <a:t>(</a:t>
            </a:r>
            <a:r>
              <a:rPr sz="2800" u="heavy" spc="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in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 azienda</a:t>
            </a:r>
            <a:r>
              <a:rPr sz="2800" spc="-5" dirty="0">
                <a:latin typeface="Century Gothic"/>
                <a:cs typeface="Century Gothic"/>
              </a:rPr>
              <a:t>)</a:t>
            </a:r>
            <a:endParaRPr sz="2800">
              <a:latin typeface="Century Gothic"/>
              <a:cs typeface="Century Gothic"/>
            </a:endParaRPr>
          </a:p>
          <a:p>
            <a:pPr marL="12700" marR="5080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= </a:t>
            </a:r>
            <a:r>
              <a:rPr sz="2800" spc="-10" dirty="0">
                <a:latin typeface="Century Gothic"/>
                <a:cs typeface="Century Gothic"/>
              </a:rPr>
              <a:t>35% per </a:t>
            </a: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5" dirty="0">
                <a:latin typeface="Century Gothic"/>
                <a:cs typeface="Century Gothic"/>
              </a:rPr>
              <a:t>III, IV e V </a:t>
            </a:r>
            <a:r>
              <a:rPr sz="2800" spc="-10" dirty="0">
                <a:latin typeface="Century Gothic"/>
                <a:cs typeface="Century Gothic"/>
              </a:rPr>
              <a:t>anno  </a:t>
            </a:r>
            <a:r>
              <a:rPr sz="2800" spc="-5" dirty="0">
                <a:latin typeface="Century Gothic"/>
                <a:cs typeface="Century Gothic"/>
              </a:rPr>
              <a:t>[369,6 ore / 11</a:t>
            </a:r>
            <a:r>
              <a:rPr sz="2800" spc="-3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settimane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800" spc="-10" dirty="0">
                <a:latin typeface="Century Gothic"/>
                <a:cs typeface="Century Gothic"/>
              </a:rPr>
              <a:t>c.ca </a:t>
            </a:r>
            <a:r>
              <a:rPr sz="2800" spc="-5" dirty="0">
                <a:latin typeface="Century Gothic"/>
                <a:cs typeface="Century Gothic"/>
              </a:rPr>
              <a:t>su</a:t>
            </a:r>
            <a:r>
              <a:rPr sz="2800" spc="2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33]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204" y="170687"/>
            <a:ext cx="2821686" cy="10096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78663" y="294208"/>
            <a:ext cx="22491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006FC0"/>
                </a:solidFill>
                <a:latin typeface="Century Gothic"/>
                <a:cs typeface="Century Gothic"/>
              </a:rPr>
              <a:t>in</a:t>
            </a:r>
            <a:r>
              <a:rPr sz="3600" spc="-80" dirty="0">
                <a:solidFill>
                  <a:srgbClr val="006FC0"/>
                </a:solidFill>
                <a:latin typeface="Century Gothic"/>
                <a:cs typeface="Century Gothic"/>
              </a:rPr>
              <a:t> </a:t>
            </a:r>
            <a:r>
              <a:rPr sz="3600" spc="-5" dirty="0">
                <a:solidFill>
                  <a:srgbClr val="006FC0"/>
                </a:solidFill>
                <a:latin typeface="Century Gothic"/>
                <a:cs typeface="Century Gothic"/>
              </a:rPr>
              <a:t>sintesi…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182606" y="3366642"/>
            <a:ext cx="59309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0" dirty="0">
                <a:latin typeface="Century Gothic"/>
                <a:cs typeface="Century Gothic"/>
              </a:rPr>
              <a:t>11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166731" y="1550923"/>
            <a:ext cx="59245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5" dirty="0">
                <a:latin typeface="Century Gothic"/>
                <a:cs typeface="Century Gothic"/>
              </a:rPr>
              <a:t>22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529571" y="4305300"/>
            <a:ext cx="2190750" cy="0"/>
          </a:xfrm>
          <a:custGeom>
            <a:avLst/>
            <a:gdLst/>
            <a:ahLst/>
            <a:cxnLst/>
            <a:rect l="l" t="t" r="r" b="b"/>
            <a:pathLst>
              <a:path w="2190750">
                <a:moveTo>
                  <a:pt x="0" y="0"/>
                </a:moveTo>
                <a:lnTo>
                  <a:pt x="2190750" y="0"/>
                </a:lnTo>
              </a:path>
            </a:pathLst>
          </a:custGeom>
          <a:ln w="12192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395459" y="4098035"/>
            <a:ext cx="2237994" cy="18310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843516" y="4344923"/>
            <a:ext cx="1243965" cy="1108075"/>
          </a:xfrm>
          <a:prstGeom prst="rect">
            <a:avLst/>
          </a:prstGeom>
          <a:solidFill>
            <a:srgbClr val="F1F1F1"/>
          </a:solidFill>
          <a:ln w="9144">
            <a:solidFill>
              <a:srgbClr val="FFFFFF"/>
            </a:solidFill>
          </a:ln>
        </p:spPr>
        <p:txBody>
          <a:bodyPr vert="horz" wrap="square" lIns="0" tIns="635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5"/>
              </a:spcBef>
            </a:pPr>
            <a:r>
              <a:rPr sz="6600" dirty="0">
                <a:latin typeface="Century Gothic"/>
                <a:cs typeface="Century Gothic"/>
              </a:rPr>
              <a:t>33</a:t>
            </a:r>
            <a:endParaRPr sz="66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2140" y="5453583"/>
            <a:ext cx="93395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latin typeface="Century Gothic"/>
                <a:cs typeface="Century Gothic"/>
              </a:rPr>
              <a:t>ATTIVITA’ </a:t>
            </a:r>
            <a:r>
              <a:rPr sz="2800" spc="-5" dirty="0">
                <a:latin typeface="Century Gothic"/>
                <a:cs typeface="Century Gothic"/>
              </a:rPr>
              <a:t>LAVORATIVA = </a:t>
            </a:r>
            <a:r>
              <a:rPr sz="2800" dirty="0">
                <a:latin typeface="Century Gothic"/>
                <a:cs typeface="Century Gothic"/>
              </a:rPr>
              <a:t>fino </a:t>
            </a:r>
            <a:r>
              <a:rPr sz="2800" spc="-5" dirty="0">
                <a:latin typeface="Century Gothic"/>
                <a:cs typeface="Century Gothic"/>
              </a:rPr>
              <a:t>a </a:t>
            </a:r>
            <a:r>
              <a:rPr sz="2800" b="1" spc="-5" dirty="0">
                <a:latin typeface="Century Gothic"/>
                <a:cs typeface="Century Gothic"/>
              </a:rPr>
              <a:t>8 classe IV </a:t>
            </a:r>
            <a:r>
              <a:rPr sz="2800" spc="-5" dirty="0">
                <a:latin typeface="Century Gothic"/>
                <a:cs typeface="Century Gothic"/>
              </a:rPr>
              <a:t>e </a:t>
            </a:r>
            <a:r>
              <a:rPr sz="2800" b="1" spc="-5" dirty="0">
                <a:latin typeface="Century Gothic"/>
                <a:cs typeface="Century Gothic"/>
              </a:rPr>
              <a:t>4 classe</a:t>
            </a:r>
            <a:r>
              <a:rPr sz="2800" b="1" spc="130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V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3400" y="3291840"/>
            <a:ext cx="4477512" cy="18166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089652" y="1572260"/>
            <a:ext cx="3843020" cy="8769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354"/>
              </a:lnSpc>
              <a:spcBef>
                <a:spcPts val="95"/>
              </a:spcBef>
            </a:pPr>
            <a:r>
              <a:rPr sz="2800" b="1" spc="-5" dirty="0">
                <a:latin typeface="Century Gothic"/>
                <a:cs typeface="Century Gothic"/>
              </a:rPr>
              <a:t>FORMAZIONE</a:t>
            </a:r>
            <a:r>
              <a:rPr sz="2800" b="1" spc="-15" dirty="0">
                <a:latin typeface="Century Gothic"/>
                <a:cs typeface="Century Gothic"/>
              </a:rPr>
              <a:t> </a:t>
            </a:r>
            <a:r>
              <a:rPr sz="2800" b="1" spc="-10" dirty="0">
                <a:latin typeface="Century Gothic"/>
                <a:cs typeface="Century Gothic"/>
              </a:rPr>
              <a:t>ESTERNA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ts val="3354"/>
              </a:lnSpc>
            </a:pPr>
            <a:r>
              <a:rPr sz="2800" dirty="0">
                <a:latin typeface="Century Gothic"/>
                <a:cs typeface="Century Gothic"/>
              </a:rPr>
              <a:t>(a</a:t>
            </a:r>
            <a:r>
              <a:rPr sz="2800" spc="-10" dirty="0">
                <a:latin typeface="Century Gothic"/>
                <a:cs typeface="Century Gothic"/>
              </a:rPr>
              <a:t> scuola)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89652" y="3341878"/>
            <a:ext cx="3836670" cy="8769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354"/>
              </a:lnSpc>
              <a:spcBef>
                <a:spcPts val="95"/>
              </a:spcBef>
            </a:pPr>
            <a:r>
              <a:rPr sz="2800" b="1" spc="-5" dirty="0">
                <a:latin typeface="Century Gothic"/>
                <a:cs typeface="Century Gothic"/>
              </a:rPr>
              <a:t>FORMAZIONE</a:t>
            </a:r>
            <a:r>
              <a:rPr sz="2800" b="1" spc="-25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INTERNA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ts val="3354"/>
              </a:lnSpc>
            </a:pPr>
            <a:r>
              <a:rPr sz="2800" dirty="0">
                <a:latin typeface="Century Gothic"/>
                <a:cs typeface="Century Gothic"/>
              </a:rPr>
              <a:t>(in</a:t>
            </a:r>
            <a:r>
              <a:rPr sz="2800" spc="-2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azienda)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33400" y="1350263"/>
            <a:ext cx="4477512" cy="18166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7</a:t>
            </a:fld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964" y="42671"/>
            <a:ext cx="5606034" cy="100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4337" y="165353"/>
            <a:ext cx="50342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6FC0"/>
                </a:solidFill>
              </a:rPr>
              <a:t>gli </a:t>
            </a:r>
            <a:r>
              <a:rPr sz="3600" spc="-5" dirty="0">
                <a:solidFill>
                  <a:srgbClr val="006FC0"/>
                </a:solidFill>
              </a:rPr>
              <a:t>step di</a:t>
            </a:r>
            <a:r>
              <a:rPr sz="3600" spc="-50" dirty="0">
                <a:solidFill>
                  <a:srgbClr val="006FC0"/>
                </a:solidFill>
              </a:rPr>
              <a:t> </a:t>
            </a:r>
            <a:r>
              <a:rPr sz="3600" spc="-5" dirty="0">
                <a:solidFill>
                  <a:srgbClr val="006FC0"/>
                </a:solidFill>
              </a:rPr>
              <a:t>realizzazione</a:t>
            </a:r>
            <a:endParaRPr sz="360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8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519785" y="1339723"/>
            <a:ext cx="10788650" cy="4897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Century Gothic"/>
                <a:cs typeface="Century Gothic"/>
              </a:rPr>
              <a:t>Classe III </a:t>
            </a:r>
            <a:r>
              <a:rPr sz="2800" spc="-10" dirty="0">
                <a:latin typeface="Century Gothic"/>
                <a:cs typeface="Century Gothic"/>
              </a:rPr>
              <a:t>percorso </a:t>
            </a:r>
            <a:r>
              <a:rPr sz="2800" spc="-5" dirty="0">
                <a:latin typeface="Century Gothic"/>
                <a:cs typeface="Century Gothic"/>
              </a:rPr>
              <a:t>ASL </a:t>
            </a:r>
            <a:r>
              <a:rPr sz="2800" dirty="0">
                <a:latin typeface="Century Gothic"/>
                <a:cs typeface="Century Gothic"/>
              </a:rPr>
              <a:t>(giugno-luglio) </a:t>
            </a:r>
            <a:r>
              <a:rPr sz="2800" spc="-5" dirty="0">
                <a:latin typeface="Century Gothic"/>
                <a:cs typeface="Century Gothic"/>
              </a:rPr>
              <a:t>e quindi selezione</a:t>
            </a:r>
            <a:r>
              <a:rPr sz="2800" spc="15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alunni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550"/>
              </a:spcBef>
            </a:pPr>
            <a:r>
              <a:rPr sz="2800" b="1" spc="-5" dirty="0">
                <a:latin typeface="Century Gothic"/>
                <a:cs typeface="Century Gothic"/>
              </a:rPr>
              <a:t>Classe IV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Contratto</a:t>
            </a:r>
            <a:r>
              <a:rPr sz="2800" u="heavy" spc="6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apprendistato</a:t>
            </a:r>
            <a:endParaRPr sz="2800">
              <a:latin typeface="Century Gothic"/>
              <a:cs typeface="Century Gothic"/>
            </a:endParaRPr>
          </a:p>
          <a:p>
            <a:pPr marL="469900" marR="1719580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formazione esterna / interna (settembre – </a:t>
            </a:r>
            <a:r>
              <a:rPr sz="2800" dirty="0">
                <a:latin typeface="Century Gothic"/>
                <a:cs typeface="Century Gothic"/>
              </a:rPr>
              <a:t>giugno)  </a:t>
            </a:r>
            <a:r>
              <a:rPr sz="2800" spc="-5" dirty="0">
                <a:latin typeface="Century Gothic"/>
                <a:cs typeface="Century Gothic"/>
              </a:rPr>
              <a:t>attività </a:t>
            </a:r>
            <a:r>
              <a:rPr sz="2800" spc="-10" dirty="0">
                <a:latin typeface="Century Gothic"/>
                <a:cs typeface="Century Gothic"/>
              </a:rPr>
              <a:t>lavorativa </a:t>
            </a:r>
            <a:r>
              <a:rPr sz="2800" dirty="0">
                <a:latin typeface="Century Gothic"/>
                <a:cs typeface="Century Gothic"/>
              </a:rPr>
              <a:t>(giugno </a:t>
            </a:r>
            <a:r>
              <a:rPr sz="2800" spc="-5" dirty="0">
                <a:latin typeface="Century Gothic"/>
                <a:cs typeface="Century Gothic"/>
              </a:rPr>
              <a:t>–</a:t>
            </a:r>
            <a:r>
              <a:rPr sz="2800" spc="25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luglio)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ferie / debito </a:t>
            </a:r>
            <a:r>
              <a:rPr sz="2800" dirty="0">
                <a:latin typeface="Century Gothic"/>
                <a:cs typeface="Century Gothic"/>
              </a:rPr>
              <a:t>formativo</a:t>
            </a:r>
            <a:r>
              <a:rPr sz="2800" spc="-2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(agosto)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210"/>
              </a:spcBef>
            </a:pPr>
            <a:r>
              <a:rPr sz="2800" b="1" spc="-5" dirty="0">
                <a:latin typeface="Century Gothic"/>
                <a:cs typeface="Century Gothic"/>
              </a:rPr>
              <a:t>Classe V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Contratto</a:t>
            </a:r>
            <a:r>
              <a:rPr sz="2800" u="heavy" spc="4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apprendistato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formazione esterna / interna (settembre –</a:t>
            </a:r>
            <a:r>
              <a:rPr sz="2800" spc="125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giugno)</a:t>
            </a:r>
            <a:endParaRPr sz="2800">
              <a:latin typeface="Century Gothic"/>
              <a:cs typeface="Century Gothic"/>
            </a:endParaRPr>
          </a:p>
          <a:p>
            <a:pPr marL="469900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Esame di Stato - </a:t>
            </a:r>
            <a:r>
              <a:rPr sz="2800" b="1" spc="-5" dirty="0">
                <a:latin typeface="Century Gothic"/>
                <a:cs typeface="Century Gothic"/>
              </a:rPr>
              <a:t>CONCLUSIONE </a:t>
            </a:r>
            <a:r>
              <a:rPr sz="2800" b="1" spc="-10" dirty="0">
                <a:latin typeface="Century Gothic"/>
                <a:cs typeface="Century Gothic"/>
              </a:rPr>
              <a:t>PERCORSO </a:t>
            </a:r>
            <a:r>
              <a:rPr sz="2800" b="1" spc="-5" dirty="0">
                <a:latin typeface="Century Gothic"/>
                <a:cs typeface="Century Gothic"/>
              </a:rPr>
              <a:t>DI</a:t>
            </a:r>
            <a:r>
              <a:rPr sz="2800" b="1" spc="70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FORMAZIONE:</a:t>
            </a:r>
            <a:endParaRPr sz="2800">
              <a:latin typeface="Century Gothic"/>
              <a:cs typeface="Century Gothic"/>
            </a:endParaRPr>
          </a:p>
          <a:p>
            <a:pPr marL="469900" marR="826769">
              <a:lnSpc>
                <a:spcPct val="100000"/>
              </a:lnSpc>
            </a:pPr>
            <a:r>
              <a:rPr sz="2800" spc="-5" dirty="0">
                <a:latin typeface="Century Gothic"/>
                <a:cs typeface="Century Gothic"/>
              </a:rPr>
              <a:t>azienda e dipendente </a:t>
            </a:r>
            <a:r>
              <a:rPr sz="2800" spc="-10" dirty="0">
                <a:latin typeface="Century Gothic"/>
                <a:cs typeface="Century Gothic"/>
              </a:rPr>
              <a:t>valutano </a:t>
            </a:r>
            <a:r>
              <a:rPr sz="2800" dirty="0">
                <a:latin typeface="Century Gothic"/>
                <a:cs typeface="Century Gothic"/>
              </a:rPr>
              <a:t>il </a:t>
            </a:r>
            <a:r>
              <a:rPr sz="2800" spc="-10" dirty="0">
                <a:latin typeface="Century Gothic"/>
                <a:cs typeface="Century Gothic"/>
              </a:rPr>
              <a:t>completamento del  </a:t>
            </a:r>
            <a:r>
              <a:rPr sz="2800" spc="-5" dirty="0">
                <a:latin typeface="Century Gothic"/>
                <a:cs typeface="Century Gothic"/>
              </a:rPr>
              <a:t>contratto con la terza annualità preludio</a:t>
            </a:r>
            <a:r>
              <a:rPr sz="2800" spc="6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all’assunzione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650998" cy="10050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2676" y="117805"/>
            <a:ext cx="216725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006FC0"/>
                </a:solidFill>
              </a:rPr>
              <a:t>Il</a:t>
            </a:r>
            <a:r>
              <a:rPr sz="3600" spc="-80" dirty="0">
                <a:solidFill>
                  <a:srgbClr val="006FC0"/>
                </a:solidFill>
              </a:rPr>
              <a:t> </a:t>
            </a:r>
            <a:r>
              <a:rPr sz="3600" spc="-5" dirty="0">
                <a:solidFill>
                  <a:srgbClr val="006FC0"/>
                </a:solidFill>
              </a:rPr>
              <a:t>modello</a:t>
            </a:r>
            <a:endParaRPr sz="3600"/>
          </a:p>
        </p:txBody>
      </p:sp>
      <p:sp>
        <p:nvSpPr>
          <p:cNvPr id="4" name="object 4"/>
          <p:cNvSpPr/>
          <p:nvPr/>
        </p:nvSpPr>
        <p:spPr>
          <a:xfrm>
            <a:off x="5361432" y="5320284"/>
            <a:ext cx="762000" cy="291465"/>
          </a:xfrm>
          <a:custGeom>
            <a:avLst/>
            <a:gdLst/>
            <a:ahLst/>
            <a:cxnLst/>
            <a:rect l="l" t="t" r="r" b="b"/>
            <a:pathLst>
              <a:path w="762000" h="291464">
                <a:moveTo>
                  <a:pt x="571500" y="145541"/>
                </a:moveTo>
                <a:lnTo>
                  <a:pt x="190500" y="145541"/>
                </a:lnTo>
                <a:lnTo>
                  <a:pt x="190500" y="291083"/>
                </a:lnTo>
                <a:lnTo>
                  <a:pt x="571500" y="291083"/>
                </a:lnTo>
                <a:lnTo>
                  <a:pt x="571500" y="145541"/>
                </a:lnTo>
                <a:close/>
              </a:path>
              <a:path w="762000" h="291464">
                <a:moveTo>
                  <a:pt x="381000" y="0"/>
                </a:moveTo>
                <a:lnTo>
                  <a:pt x="0" y="145541"/>
                </a:lnTo>
                <a:lnTo>
                  <a:pt x="762000" y="145541"/>
                </a:lnTo>
                <a:lnTo>
                  <a:pt x="381000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61432" y="5320284"/>
            <a:ext cx="762000" cy="291465"/>
          </a:xfrm>
          <a:custGeom>
            <a:avLst/>
            <a:gdLst/>
            <a:ahLst/>
            <a:cxnLst/>
            <a:rect l="l" t="t" r="r" b="b"/>
            <a:pathLst>
              <a:path w="762000" h="291464">
                <a:moveTo>
                  <a:pt x="762000" y="145541"/>
                </a:moveTo>
                <a:lnTo>
                  <a:pt x="571500" y="145541"/>
                </a:lnTo>
                <a:lnTo>
                  <a:pt x="571500" y="291083"/>
                </a:lnTo>
                <a:lnTo>
                  <a:pt x="190500" y="291083"/>
                </a:lnTo>
                <a:lnTo>
                  <a:pt x="190500" y="145541"/>
                </a:lnTo>
                <a:lnTo>
                  <a:pt x="0" y="145541"/>
                </a:lnTo>
                <a:lnTo>
                  <a:pt x="381000" y="0"/>
                </a:lnTo>
                <a:lnTo>
                  <a:pt x="762000" y="145541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738878" y="4811648"/>
            <a:ext cx="1925955" cy="1319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AFEF"/>
                </a:solidFill>
                <a:latin typeface="Century Gothic"/>
                <a:cs typeface="Century Gothic"/>
              </a:rPr>
              <a:t>ASL </a:t>
            </a: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-</a:t>
            </a:r>
            <a:r>
              <a:rPr sz="2000" spc="-95" dirty="0">
                <a:solidFill>
                  <a:srgbClr val="00AFE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SELEZIONE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R="6985" algn="ctr">
              <a:lnSpc>
                <a:spcPct val="100000"/>
              </a:lnSpc>
              <a:spcBef>
                <a:spcPts val="1670"/>
              </a:spcBef>
            </a:pPr>
            <a:r>
              <a:rPr sz="2800" spc="-5" dirty="0">
                <a:solidFill>
                  <a:srgbClr val="00AFEF"/>
                </a:solidFill>
                <a:latin typeface="Century Gothic"/>
                <a:cs typeface="Century Gothic"/>
              </a:rPr>
              <a:t>Classe</a:t>
            </a:r>
            <a:r>
              <a:rPr sz="2800" dirty="0">
                <a:solidFill>
                  <a:srgbClr val="00AFEF"/>
                </a:solidFill>
                <a:latin typeface="Century Gothic"/>
                <a:cs typeface="Century Gothic"/>
              </a:rPr>
              <a:t> </a:t>
            </a:r>
            <a:r>
              <a:rPr sz="2800" spc="-10" dirty="0">
                <a:solidFill>
                  <a:srgbClr val="00AFEF"/>
                </a:solidFill>
                <a:latin typeface="Century Gothic"/>
                <a:cs typeface="Century Gothic"/>
              </a:rPr>
              <a:t>III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89495" y="3794505"/>
            <a:ext cx="495427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AFEF"/>
                </a:solidFill>
                <a:latin typeface="Century Gothic"/>
                <a:cs typeface="Century Gothic"/>
              </a:rPr>
              <a:t>CLASSE </a:t>
            </a:r>
            <a:r>
              <a:rPr sz="2000" spc="5" dirty="0">
                <a:solidFill>
                  <a:srgbClr val="00AFEF"/>
                </a:solidFill>
                <a:latin typeface="Century Gothic"/>
                <a:cs typeface="Century Gothic"/>
              </a:rPr>
              <a:t>IV </a:t>
            </a:r>
            <a:r>
              <a:rPr sz="2000" spc="-5" dirty="0">
                <a:solidFill>
                  <a:srgbClr val="00AFEF"/>
                </a:solidFill>
                <a:latin typeface="Century Gothic"/>
                <a:cs typeface="Century Gothic"/>
              </a:rPr>
              <a:t>DI APPRENDISTATO:</a:t>
            </a:r>
            <a:r>
              <a:rPr sz="2000" spc="-80" dirty="0">
                <a:solidFill>
                  <a:srgbClr val="00AFE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contratto,</a:t>
            </a:r>
            <a:endParaRPr sz="20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formazione /</a:t>
            </a:r>
            <a:r>
              <a:rPr sz="2000" spc="-20" dirty="0">
                <a:solidFill>
                  <a:srgbClr val="00AFE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lavoro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635251" y="3342132"/>
            <a:ext cx="762000" cy="291465"/>
          </a:xfrm>
          <a:custGeom>
            <a:avLst/>
            <a:gdLst/>
            <a:ahLst/>
            <a:cxnLst/>
            <a:rect l="l" t="t" r="r" b="b"/>
            <a:pathLst>
              <a:path w="762000" h="291464">
                <a:moveTo>
                  <a:pt x="571500" y="145541"/>
                </a:moveTo>
                <a:lnTo>
                  <a:pt x="190500" y="145541"/>
                </a:lnTo>
                <a:lnTo>
                  <a:pt x="190500" y="291083"/>
                </a:lnTo>
                <a:lnTo>
                  <a:pt x="571500" y="291083"/>
                </a:lnTo>
                <a:lnTo>
                  <a:pt x="571500" y="145541"/>
                </a:lnTo>
                <a:close/>
              </a:path>
              <a:path w="762000" h="291464">
                <a:moveTo>
                  <a:pt x="381000" y="0"/>
                </a:moveTo>
                <a:lnTo>
                  <a:pt x="0" y="145541"/>
                </a:lnTo>
                <a:lnTo>
                  <a:pt x="762000" y="145541"/>
                </a:lnTo>
                <a:lnTo>
                  <a:pt x="38100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35251" y="3342132"/>
            <a:ext cx="762000" cy="291465"/>
          </a:xfrm>
          <a:custGeom>
            <a:avLst/>
            <a:gdLst/>
            <a:ahLst/>
            <a:cxnLst/>
            <a:rect l="l" t="t" r="r" b="b"/>
            <a:pathLst>
              <a:path w="762000" h="291464">
                <a:moveTo>
                  <a:pt x="762000" y="145541"/>
                </a:moveTo>
                <a:lnTo>
                  <a:pt x="571500" y="145541"/>
                </a:lnTo>
                <a:lnTo>
                  <a:pt x="571500" y="291083"/>
                </a:lnTo>
                <a:lnTo>
                  <a:pt x="190500" y="291083"/>
                </a:lnTo>
                <a:lnTo>
                  <a:pt x="190500" y="145541"/>
                </a:lnTo>
                <a:lnTo>
                  <a:pt x="0" y="145541"/>
                </a:lnTo>
                <a:lnTo>
                  <a:pt x="381000" y="0"/>
                </a:lnTo>
                <a:lnTo>
                  <a:pt x="762000" y="145541"/>
                </a:lnTo>
                <a:close/>
              </a:path>
            </a:pathLst>
          </a:custGeom>
          <a:ln w="12191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825483" y="3259835"/>
            <a:ext cx="762000" cy="291465"/>
          </a:xfrm>
          <a:custGeom>
            <a:avLst/>
            <a:gdLst/>
            <a:ahLst/>
            <a:cxnLst/>
            <a:rect l="l" t="t" r="r" b="b"/>
            <a:pathLst>
              <a:path w="762000" h="291464">
                <a:moveTo>
                  <a:pt x="571500" y="145541"/>
                </a:moveTo>
                <a:lnTo>
                  <a:pt x="190500" y="145541"/>
                </a:lnTo>
                <a:lnTo>
                  <a:pt x="190500" y="291084"/>
                </a:lnTo>
                <a:lnTo>
                  <a:pt x="571500" y="291084"/>
                </a:lnTo>
                <a:lnTo>
                  <a:pt x="571500" y="145541"/>
                </a:lnTo>
                <a:close/>
              </a:path>
              <a:path w="762000" h="291464">
                <a:moveTo>
                  <a:pt x="381000" y="0"/>
                </a:moveTo>
                <a:lnTo>
                  <a:pt x="0" y="145541"/>
                </a:lnTo>
                <a:lnTo>
                  <a:pt x="762000" y="145541"/>
                </a:lnTo>
                <a:lnTo>
                  <a:pt x="381000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825483" y="3259835"/>
            <a:ext cx="762000" cy="291465"/>
          </a:xfrm>
          <a:custGeom>
            <a:avLst/>
            <a:gdLst/>
            <a:ahLst/>
            <a:cxnLst/>
            <a:rect l="l" t="t" r="r" b="b"/>
            <a:pathLst>
              <a:path w="762000" h="291464">
                <a:moveTo>
                  <a:pt x="762000" y="145541"/>
                </a:moveTo>
                <a:lnTo>
                  <a:pt x="571500" y="145541"/>
                </a:lnTo>
                <a:lnTo>
                  <a:pt x="571500" y="291084"/>
                </a:lnTo>
                <a:lnTo>
                  <a:pt x="190500" y="291084"/>
                </a:lnTo>
                <a:lnTo>
                  <a:pt x="190500" y="145541"/>
                </a:lnTo>
                <a:lnTo>
                  <a:pt x="0" y="145541"/>
                </a:lnTo>
                <a:lnTo>
                  <a:pt x="381000" y="0"/>
                </a:lnTo>
                <a:lnTo>
                  <a:pt x="762000" y="145541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886447" y="2804287"/>
            <a:ext cx="49174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Classe </a:t>
            </a:r>
            <a:r>
              <a:rPr sz="2000" spc="-20" dirty="0">
                <a:solidFill>
                  <a:srgbClr val="00AFEF"/>
                </a:solidFill>
                <a:latin typeface="Century Gothic"/>
                <a:cs typeface="Century Gothic"/>
              </a:rPr>
              <a:t>V: </a:t>
            </a: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contratto, formazione /</a:t>
            </a:r>
            <a:r>
              <a:rPr sz="2000" spc="-65" dirty="0">
                <a:solidFill>
                  <a:srgbClr val="00AFE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lavoro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284084" y="1370368"/>
            <a:ext cx="1207770" cy="291465"/>
          </a:xfrm>
          <a:custGeom>
            <a:avLst/>
            <a:gdLst/>
            <a:ahLst/>
            <a:cxnLst/>
            <a:rect l="l" t="t" r="r" b="b"/>
            <a:pathLst>
              <a:path w="1207770" h="291464">
                <a:moveTo>
                  <a:pt x="0" y="95846"/>
                </a:moveTo>
                <a:lnTo>
                  <a:pt x="36830" y="291045"/>
                </a:lnTo>
                <a:lnTo>
                  <a:pt x="274828" y="241007"/>
                </a:lnTo>
                <a:lnTo>
                  <a:pt x="206121" y="204685"/>
                </a:lnTo>
                <a:lnTo>
                  <a:pt x="236465" y="181584"/>
                </a:lnTo>
                <a:lnTo>
                  <a:pt x="269026" y="160702"/>
                </a:lnTo>
                <a:lnTo>
                  <a:pt x="303687" y="142040"/>
                </a:lnTo>
                <a:lnTo>
                  <a:pt x="325688" y="132168"/>
                </a:lnTo>
                <a:lnTo>
                  <a:pt x="68707" y="132168"/>
                </a:lnTo>
                <a:lnTo>
                  <a:pt x="0" y="95846"/>
                </a:lnTo>
                <a:close/>
              </a:path>
              <a:path w="1207770" h="291464">
                <a:moveTo>
                  <a:pt x="912250" y="72589"/>
                </a:moveTo>
                <a:lnTo>
                  <a:pt x="642683" y="72589"/>
                </a:lnTo>
                <a:lnTo>
                  <a:pt x="691034" y="73883"/>
                </a:lnTo>
                <a:lnTo>
                  <a:pt x="740328" y="77393"/>
                </a:lnTo>
                <a:lnTo>
                  <a:pt x="790447" y="83118"/>
                </a:lnTo>
                <a:lnTo>
                  <a:pt x="841278" y="91057"/>
                </a:lnTo>
                <a:lnTo>
                  <a:pt x="892703" y="101212"/>
                </a:lnTo>
                <a:lnTo>
                  <a:pt x="944607" y="113580"/>
                </a:lnTo>
                <a:lnTo>
                  <a:pt x="996875" y="128162"/>
                </a:lnTo>
                <a:lnTo>
                  <a:pt x="1049390" y="144958"/>
                </a:lnTo>
                <a:lnTo>
                  <a:pt x="1102036" y="163967"/>
                </a:lnTo>
                <a:lnTo>
                  <a:pt x="1154699" y="185188"/>
                </a:lnTo>
                <a:lnTo>
                  <a:pt x="1207262" y="208622"/>
                </a:lnTo>
                <a:lnTo>
                  <a:pt x="1157136" y="180129"/>
                </a:lnTo>
                <a:lnTo>
                  <a:pt x="1106505" y="153696"/>
                </a:lnTo>
                <a:lnTo>
                  <a:pt x="1055485" y="129331"/>
                </a:lnTo>
                <a:lnTo>
                  <a:pt x="1004192" y="107041"/>
                </a:lnTo>
                <a:lnTo>
                  <a:pt x="952740" y="86834"/>
                </a:lnTo>
                <a:lnTo>
                  <a:pt x="912250" y="72589"/>
                </a:lnTo>
                <a:close/>
              </a:path>
              <a:path w="1207770" h="291464">
                <a:moveTo>
                  <a:pt x="501661" y="0"/>
                </a:moveTo>
                <a:lnTo>
                  <a:pt x="454994" y="1053"/>
                </a:lnTo>
                <a:lnTo>
                  <a:pt x="409441" y="4275"/>
                </a:lnTo>
                <a:lnTo>
                  <a:pt x="365118" y="9675"/>
                </a:lnTo>
                <a:lnTo>
                  <a:pt x="322141" y="17258"/>
                </a:lnTo>
                <a:lnTo>
                  <a:pt x="280626" y="27034"/>
                </a:lnTo>
                <a:lnTo>
                  <a:pt x="240688" y="39011"/>
                </a:lnTo>
                <a:lnTo>
                  <a:pt x="202443" y="53195"/>
                </a:lnTo>
                <a:lnTo>
                  <a:pt x="166007" y="69595"/>
                </a:lnTo>
                <a:lnTo>
                  <a:pt x="131495" y="88219"/>
                </a:lnTo>
                <a:lnTo>
                  <a:pt x="99023" y="109074"/>
                </a:lnTo>
                <a:lnTo>
                  <a:pt x="68707" y="132168"/>
                </a:lnTo>
                <a:lnTo>
                  <a:pt x="325688" y="132168"/>
                </a:lnTo>
                <a:lnTo>
                  <a:pt x="340332" y="125597"/>
                </a:lnTo>
                <a:lnTo>
                  <a:pt x="378846" y="111372"/>
                </a:lnTo>
                <a:lnTo>
                  <a:pt x="419113" y="99365"/>
                </a:lnTo>
                <a:lnTo>
                  <a:pt x="461016" y="89576"/>
                </a:lnTo>
                <a:lnTo>
                  <a:pt x="504441" y="82004"/>
                </a:lnTo>
                <a:lnTo>
                  <a:pt x="549270" y="76649"/>
                </a:lnTo>
                <a:lnTo>
                  <a:pt x="595390" y="73511"/>
                </a:lnTo>
                <a:lnTo>
                  <a:pt x="642683" y="72589"/>
                </a:lnTo>
                <a:lnTo>
                  <a:pt x="912250" y="72589"/>
                </a:lnTo>
                <a:lnTo>
                  <a:pt x="901247" y="68718"/>
                </a:lnTo>
                <a:lnTo>
                  <a:pt x="849827" y="52701"/>
                </a:lnTo>
                <a:lnTo>
                  <a:pt x="798596" y="38790"/>
                </a:lnTo>
                <a:lnTo>
                  <a:pt x="747670" y="26993"/>
                </a:lnTo>
                <a:lnTo>
                  <a:pt x="697164" y="17319"/>
                </a:lnTo>
                <a:lnTo>
                  <a:pt x="647195" y="9775"/>
                </a:lnTo>
                <a:lnTo>
                  <a:pt x="597878" y="4368"/>
                </a:lnTo>
                <a:lnTo>
                  <a:pt x="549328" y="1107"/>
                </a:lnTo>
                <a:lnTo>
                  <a:pt x="501661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423529" y="1541017"/>
            <a:ext cx="774700" cy="1087755"/>
          </a:xfrm>
          <a:custGeom>
            <a:avLst/>
            <a:gdLst/>
            <a:ahLst/>
            <a:cxnLst/>
            <a:rect l="l" t="t" r="r" b="b"/>
            <a:pathLst>
              <a:path w="774700" h="1087755">
                <a:moveTo>
                  <a:pt x="0" y="0"/>
                </a:moveTo>
                <a:lnTo>
                  <a:pt x="51269" y="28280"/>
                </a:lnTo>
                <a:lnTo>
                  <a:pt x="100784" y="57975"/>
                </a:lnTo>
                <a:lnTo>
                  <a:pt x="148488" y="88990"/>
                </a:lnTo>
                <a:lnTo>
                  <a:pt x="194325" y="121230"/>
                </a:lnTo>
                <a:lnTo>
                  <a:pt x="238242" y="154600"/>
                </a:lnTo>
                <a:lnTo>
                  <a:pt x="280182" y="189004"/>
                </a:lnTo>
                <a:lnTo>
                  <a:pt x="320089" y="224347"/>
                </a:lnTo>
                <a:lnTo>
                  <a:pt x="357909" y="260534"/>
                </a:lnTo>
                <a:lnTo>
                  <a:pt x="393586" y="297469"/>
                </a:lnTo>
                <a:lnTo>
                  <a:pt x="427065" y="335058"/>
                </a:lnTo>
                <a:lnTo>
                  <a:pt x="458291" y="373206"/>
                </a:lnTo>
                <a:lnTo>
                  <a:pt x="487207" y="411816"/>
                </a:lnTo>
                <a:lnTo>
                  <a:pt x="513760" y="450794"/>
                </a:lnTo>
                <a:lnTo>
                  <a:pt x="537892" y="490045"/>
                </a:lnTo>
                <a:lnTo>
                  <a:pt x="559550" y="529473"/>
                </a:lnTo>
                <a:lnTo>
                  <a:pt x="578677" y="568983"/>
                </a:lnTo>
                <a:lnTo>
                  <a:pt x="595218" y="608480"/>
                </a:lnTo>
                <a:lnTo>
                  <a:pt x="609118" y="647869"/>
                </a:lnTo>
                <a:lnTo>
                  <a:pt x="620322" y="687055"/>
                </a:lnTo>
                <a:lnTo>
                  <a:pt x="628774" y="725941"/>
                </a:lnTo>
                <a:lnTo>
                  <a:pt x="634418" y="764434"/>
                </a:lnTo>
                <a:lnTo>
                  <a:pt x="637200" y="802438"/>
                </a:lnTo>
                <a:lnTo>
                  <a:pt x="637064" y="839857"/>
                </a:lnTo>
                <a:lnTo>
                  <a:pt x="627817" y="912562"/>
                </a:lnTo>
                <a:lnTo>
                  <a:pt x="606233" y="981787"/>
                </a:lnTo>
                <a:lnTo>
                  <a:pt x="590676" y="1014857"/>
                </a:lnTo>
                <a:lnTo>
                  <a:pt x="728091" y="1087501"/>
                </a:lnTo>
                <a:lnTo>
                  <a:pt x="756008" y="1020276"/>
                </a:lnTo>
                <a:lnTo>
                  <a:pt x="771369" y="949194"/>
                </a:lnTo>
                <a:lnTo>
                  <a:pt x="774614" y="875017"/>
                </a:lnTo>
                <a:lnTo>
                  <a:pt x="771832" y="837005"/>
                </a:lnTo>
                <a:lnTo>
                  <a:pt x="766188" y="798505"/>
                </a:lnTo>
                <a:lnTo>
                  <a:pt x="757736" y="759611"/>
                </a:lnTo>
                <a:lnTo>
                  <a:pt x="746532" y="720420"/>
                </a:lnTo>
                <a:lnTo>
                  <a:pt x="732632" y="681026"/>
                </a:lnTo>
                <a:lnTo>
                  <a:pt x="716091" y="641524"/>
                </a:lnTo>
                <a:lnTo>
                  <a:pt x="696964" y="602009"/>
                </a:lnTo>
                <a:lnTo>
                  <a:pt x="675306" y="562578"/>
                </a:lnTo>
                <a:lnTo>
                  <a:pt x="651174" y="523324"/>
                </a:lnTo>
                <a:lnTo>
                  <a:pt x="624621" y="484343"/>
                </a:lnTo>
                <a:lnTo>
                  <a:pt x="595705" y="445730"/>
                </a:lnTo>
                <a:lnTo>
                  <a:pt x="564479" y="407581"/>
                </a:lnTo>
                <a:lnTo>
                  <a:pt x="531000" y="369991"/>
                </a:lnTo>
                <a:lnTo>
                  <a:pt x="495323" y="333054"/>
                </a:lnTo>
                <a:lnTo>
                  <a:pt x="457503" y="296866"/>
                </a:lnTo>
                <a:lnTo>
                  <a:pt x="417596" y="261522"/>
                </a:lnTo>
                <a:lnTo>
                  <a:pt x="375656" y="227118"/>
                </a:lnTo>
                <a:lnTo>
                  <a:pt x="331739" y="193748"/>
                </a:lnTo>
                <a:lnTo>
                  <a:pt x="285902" y="161508"/>
                </a:lnTo>
                <a:lnTo>
                  <a:pt x="238198" y="130492"/>
                </a:lnTo>
                <a:lnTo>
                  <a:pt x="188683" y="100797"/>
                </a:lnTo>
                <a:lnTo>
                  <a:pt x="137414" y="72517"/>
                </a:lnTo>
                <a:lnTo>
                  <a:pt x="0" y="0"/>
                </a:lnTo>
                <a:close/>
              </a:path>
            </a:pathLst>
          </a:custGeom>
          <a:solidFill>
            <a:srgbClr val="75A7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284084" y="1370490"/>
            <a:ext cx="1914525" cy="1258570"/>
          </a:xfrm>
          <a:custGeom>
            <a:avLst/>
            <a:gdLst/>
            <a:ahLst/>
            <a:cxnLst/>
            <a:rect l="l" t="t" r="r" b="b"/>
            <a:pathLst>
              <a:path w="1914525" h="1258570">
                <a:moveTo>
                  <a:pt x="1207262" y="208500"/>
                </a:moveTo>
                <a:lnTo>
                  <a:pt x="1154699" y="185066"/>
                </a:lnTo>
                <a:lnTo>
                  <a:pt x="1102036" y="163845"/>
                </a:lnTo>
                <a:lnTo>
                  <a:pt x="1049390" y="144836"/>
                </a:lnTo>
                <a:lnTo>
                  <a:pt x="996875" y="128040"/>
                </a:lnTo>
                <a:lnTo>
                  <a:pt x="944607" y="113458"/>
                </a:lnTo>
                <a:lnTo>
                  <a:pt x="892703" y="101090"/>
                </a:lnTo>
                <a:lnTo>
                  <a:pt x="841278" y="90935"/>
                </a:lnTo>
                <a:lnTo>
                  <a:pt x="790447" y="82996"/>
                </a:lnTo>
                <a:lnTo>
                  <a:pt x="740328" y="77271"/>
                </a:lnTo>
                <a:lnTo>
                  <a:pt x="691034" y="73761"/>
                </a:lnTo>
                <a:lnTo>
                  <a:pt x="642683" y="72467"/>
                </a:lnTo>
                <a:lnTo>
                  <a:pt x="595390" y="73389"/>
                </a:lnTo>
                <a:lnTo>
                  <a:pt x="549270" y="76527"/>
                </a:lnTo>
                <a:lnTo>
                  <a:pt x="504441" y="81882"/>
                </a:lnTo>
                <a:lnTo>
                  <a:pt x="461016" y="89454"/>
                </a:lnTo>
                <a:lnTo>
                  <a:pt x="419113" y="99243"/>
                </a:lnTo>
                <a:lnTo>
                  <a:pt x="378846" y="111250"/>
                </a:lnTo>
                <a:lnTo>
                  <a:pt x="340332" y="125475"/>
                </a:lnTo>
                <a:lnTo>
                  <a:pt x="303687" y="141918"/>
                </a:lnTo>
                <a:lnTo>
                  <a:pt x="269026" y="160580"/>
                </a:lnTo>
                <a:lnTo>
                  <a:pt x="236465" y="181462"/>
                </a:lnTo>
                <a:lnTo>
                  <a:pt x="206121" y="204563"/>
                </a:lnTo>
                <a:lnTo>
                  <a:pt x="274828" y="240885"/>
                </a:lnTo>
                <a:lnTo>
                  <a:pt x="36830" y="290923"/>
                </a:lnTo>
                <a:lnTo>
                  <a:pt x="0" y="95724"/>
                </a:lnTo>
                <a:lnTo>
                  <a:pt x="68707" y="132046"/>
                </a:lnTo>
                <a:lnTo>
                  <a:pt x="99705" y="108479"/>
                </a:lnTo>
                <a:lnTo>
                  <a:pt x="132982" y="87237"/>
                </a:lnTo>
                <a:lnTo>
                  <a:pt x="168415" y="68318"/>
                </a:lnTo>
                <a:lnTo>
                  <a:pt x="205879" y="51715"/>
                </a:lnTo>
                <a:lnTo>
                  <a:pt x="245253" y="37426"/>
                </a:lnTo>
                <a:lnTo>
                  <a:pt x="286411" y="25444"/>
                </a:lnTo>
                <a:lnTo>
                  <a:pt x="329230" y="15766"/>
                </a:lnTo>
                <a:lnTo>
                  <a:pt x="373587" y="8387"/>
                </a:lnTo>
                <a:lnTo>
                  <a:pt x="419358" y="3303"/>
                </a:lnTo>
                <a:lnTo>
                  <a:pt x="466420" y="508"/>
                </a:lnTo>
                <a:lnTo>
                  <a:pt x="514649" y="0"/>
                </a:lnTo>
                <a:lnTo>
                  <a:pt x="563921" y="1772"/>
                </a:lnTo>
                <a:lnTo>
                  <a:pt x="614113" y="5821"/>
                </a:lnTo>
                <a:lnTo>
                  <a:pt x="665102" y="12141"/>
                </a:lnTo>
                <a:lnTo>
                  <a:pt x="716763" y="20730"/>
                </a:lnTo>
                <a:lnTo>
                  <a:pt x="768973" y="31581"/>
                </a:lnTo>
                <a:lnTo>
                  <a:pt x="821609" y="44691"/>
                </a:lnTo>
                <a:lnTo>
                  <a:pt x="874547" y="60055"/>
                </a:lnTo>
                <a:lnTo>
                  <a:pt x="927664" y="77669"/>
                </a:lnTo>
                <a:lnTo>
                  <a:pt x="980835" y="97527"/>
                </a:lnTo>
                <a:lnTo>
                  <a:pt x="1033938" y="119626"/>
                </a:lnTo>
                <a:lnTo>
                  <a:pt x="1086849" y="143961"/>
                </a:lnTo>
                <a:lnTo>
                  <a:pt x="1139444" y="170527"/>
                </a:lnTo>
                <a:lnTo>
                  <a:pt x="1276858" y="243044"/>
                </a:lnTo>
                <a:lnTo>
                  <a:pt x="1328127" y="271324"/>
                </a:lnTo>
                <a:lnTo>
                  <a:pt x="1377642" y="301019"/>
                </a:lnTo>
                <a:lnTo>
                  <a:pt x="1425346" y="332035"/>
                </a:lnTo>
                <a:lnTo>
                  <a:pt x="1471183" y="364275"/>
                </a:lnTo>
                <a:lnTo>
                  <a:pt x="1515100" y="397645"/>
                </a:lnTo>
                <a:lnTo>
                  <a:pt x="1557040" y="432050"/>
                </a:lnTo>
                <a:lnTo>
                  <a:pt x="1596947" y="467393"/>
                </a:lnTo>
                <a:lnTo>
                  <a:pt x="1634767" y="503581"/>
                </a:lnTo>
                <a:lnTo>
                  <a:pt x="1670444" y="540518"/>
                </a:lnTo>
                <a:lnTo>
                  <a:pt x="1703923" y="578109"/>
                </a:lnTo>
                <a:lnTo>
                  <a:pt x="1735149" y="616258"/>
                </a:lnTo>
                <a:lnTo>
                  <a:pt x="1764065" y="654870"/>
                </a:lnTo>
                <a:lnTo>
                  <a:pt x="1790618" y="693851"/>
                </a:lnTo>
                <a:lnTo>
                  <a:pt x="1814750" y="733105"/>
                </a:lnTo>
                <a:lnTo>
                  <a:pt x="1836408" y="772537"/>
                </a:lnTo>
                <a:lnTo>
                  <a:pt x="1855535" y="812051"/>
                </a:lnTo>
                <a:lnTo>
                  <a:pt x="1872076" y="851553"/>
                </a:lnTo>
                <a:lnTo>
                  <a:pt x="1885976" y="890947"/>
                </a:lnTo>
                <a:lnTo>
                  <a:pt x="1897180" y="930139"/>
                </a:lnTo>
                <a:lnTo>
                  <a:pt x="1905632" y="969032"/>
                </a:lnTo>
                <a:lnTo>
                  <a:pt x="1911276" y="1007532"/>
                </a:lnTo>
                <a:lnTo>
                  <a:pt x="1914058" y="1045544"/>
                </a:lnTo>
                <a:lnTo>
                  <a:pt x="1913922" y="1082972"/>
                </a:lnTo>
                <a:lnTo>
                  <a:pt x="1904675" y="1155697"/>
                </a:lnTo>
                <a:lnTo>
                  <a:pt x="1883091" y="1224945"/>
                </a:lnTo>
                <a:lnTo>
                  <a:pt x="1867535" y="1258028"/>
                </a:lnTo>
                <a:lnTo>
                  <a:pt x="1730121" y="1185384"/>
                </a:lnTo>
                <a:lnTo>
                  <a:pt x="1745677" y="1152314"/>
                </a:lnTo>
                <a:lnTo>
                  <a:pt x="1758038" y="1118185"/>
                </a:lnTo>
                <a:lnTo>
                  <a:pt x="1767261" y="1083090"/>
                </a:lnTo>
                <a:lnTo>
                  <a:pt x="1773399" y="1047124"/>
                </a:lnTo>
                <a:lnTo>
                  <a:pt x="1776508" y="1010385"/>
                </a:lnTo>
                <a:lnTo>
                  <a:pt x="1776644" y="972965"/>
                </a:lnTo>
                <a:lnTo>
                  <a:pt x="1773862" y="934962"/>
                </a:lnTo>
                <a:lnTo>
                  <a:pt x="1768218" y="896469"/>
                </a:lnTo>
                <a:lnTo>
                  <a:pt x="1759766" y="857582"/>
                </a:lnTo>
                <a:lnTo>
                  <a:pt x="1748562" y="818397"/>
                </a:lnTo>
                <a:lnTo>
                  <a:pt x="1734662" y="779008"/>
                </a:lnTo>
                <a:lnTo>
                  <a:pt x="1718121" y="739510"/>
                </a:lnTo>
                <a:lnTo>
                  <a:pt x="1698994" y="700000"/>
                </a:lnTo>
                <a:lnTo>
                  <a:pt x="1677336" y="660572"/>
                </a:lnTo>
                <a:lnTo>
                  <a:pt x="1653204" y="621321"/>
                </a:lnTo>
                <a:lnTo>
                  <a:pt x="1626651" y="582343"/>
                </a:lnTo>
                <a:lnTo>
                  <a:pt x="1597735" y="543733"/>
                </a:lnTo>
                <a:lnTo>
                  <a:pt x="1566509" y="505586"/>
                </a:lnTo>
                <a:lnTo>
                  <a:pt x="1533030" y="467997"/>
                </a:lnTo>
                <a:lnTo>
                  <a:pt x="1497353" y="431061"/>
                </a:lnTo>
                <a:lnTo>
                  <a:pt x="1459533" y="394874"/>
                </a:lnTo>
                <a:lnTo>
                  <a:pt x="1419626" y="359531"/>
                </a:lnTo>
                <a:lnTo>
                  <a:pt x="1377686" y="325127"/>
                </a:lnTo>
                <a:lnTo>
                  <a:pt x="1333769" y="291758"/>
                </a:lnTo>
                <a:lnTo>
                  <a:pt x="1287932" y="259518"/>
                </a:lnTo>
                <a:lnTo>
                  <a:pt x="1240228" y="228502"/>
                </a:lnTo>
                <a:lnTo>
                  <a:pt x="1190713" y="198807"/>
                </a:lnTo>
                <a:lnTo>
                  <a:pt x="1139444" y="170527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232147" y="1572767"/>
            <a:ext cx="2952115" cy="523240"/>
          </a:xfrm>
          <a:prstGeom prst="rect">
            <a:avLst/>
          </a:prstGeom>
          <a:solidFill>
            <a:srgbClr val="00AFEF"/>
          </a:solidFill>
        </p:spPr>
        <p:txBody>
          <a:bodyPr vert="horz" wrap="square" lIns="0" tIns="3746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95"/>
              </a:spcBef>
            </a:pPr>
            <a:r>
              <a:rPr sz="2800" spc="-10" dirty="0">
                <a:latin typeface="Century Gothic"/>
                <a:cs typeface="Century Gothic"/>
              </a:rPr>
              <a:t>ESAME </a:t>
            </a:r>
            <a:r>
              <a:rPr sz="2800" spc="-5" dirty="0">
                <a:latin typeface="Century Gothic"/>
                <a:cs typeface="Century Gothic"/>
              </a:rPr>
              <a:t>DI</a:t>
            </a:r>
            <a:r>
              <a:rPr sz="2800" spc="-2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STATO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863084" y="3866388"/>
            <a:ext cx="1455420" cy="368935"/>
          </a:xfrm>
          <a:prstGeom prst="rect">
            <a:avLst/>
          </a:prstGeom>
          <a:solidFill>
            <a:srgbClr val="FF0000"/>
          </a:solidFill>
        </p:spPr>
        <p:txBody>
          <a:bodyPr vert="horz" wrap="square" lIns="0" tIns="3175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250"/>
              </a:spcBef>
            </a:pPr>
            <a:r>
              <a:rPr sz="1800" spc="-20" dirty="0">
                <a:latin typeface="Calibri"/>
                <a:cs typeface="Calibri"/>
              </a:rPr>
              <a:t>BOCCIATURA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2158" y="3857371"/>
            <a:ext cx="410527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AFEF"/>
                </a:solidFill>
                <a:latin typeface="Century Gothic"/>
                <a:cs typeface="Century Gothic"/>
              </a:rPr>
              <a:t>CLASSE </a:t>
            </a:r>
            <a:r>
              <a:rPr sz="2000" spc="5" dirty="0">
                <a:solidFill>
                  <a:srgbClr val="00AFEF"/>
                </a:solidFill>
                <a:latin typeface="Century Gothic"/>
                <a:cs typeface="Century Gothic"/>
              </a:rPr>
              <a:t>IV </a:t>
            </a: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con percorso</a:t>
            </a:r>
            <a:r>
              <a:rPr sz="2000" spc="-105" dirty="0">
                <a:solidFill>
                  <a:srgbClr val="00AFEF"/>
                </a:solidFill>
                <a:latin typeface="Century Gothic"/>
                <a:cs typeface="Century Gothic"/>
              </a:rPr>
              <a:t> </a:t>
            </a:r>
            <a:r>
              <a:rPr sz="2000" spc="-5" dirty="0">
                <a:solidFill>
                  <a:srgbClr val="00AFEF"/>
                </a:solidFill>
                <a:latin typeface="Century Gothic"/>
                <a:cs typeface="Century Gothic"/>
              </a:rPr>
              <a:t>ordinario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11300" y="2820416"/>
            <a:ext cx="106616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Classe</a:t>
            </a:r>
            <a:r>
              <a:rPr sz="2000" spc="-114" dirty="0">
                <a:solidFill>
                  <a:srgbClr val="00AFEF"/>
                </a:solidFill>
                <a:latin typeface="Century Gothic"/>
                <a:cs typeface="Century Gothic"/>
              </a:rPr>
              <a:t> </a:t>
            </a:r>
            <a:r>
              <a:rPr sz="2000" dirty="0">
                <a:solidFill>
                  <a:srgbClr val="00AFEF"/>
                </a:solidFill>
                <a:latin typeface="Century Gothic"/>
                <a:cs typeface="Century Gothic"/>
              </a:rPr>
              <a:t>V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280400" y="4548251"/>
            <a:ext cx="1081405" cy="1090930"/>
          </a:xfrm>
          <a:custGeom>
            <a:avLst/>
            <a:gdLst/>
            <a:ahLst/>
            <a:cxnLst/>
            <a:rect l="l" t="t" r="r" b="b"/>
            <a:pathLst>
              <a:path w="1081404" h="1090929">
                <a:moveTo>
                  <a:pt x="993077" y="206248"/>
                </a:moveTo>
                <a:lnTo>
                  <a:pt x="840485" y="206248"/>
                </a:lnTo>
                <a:lnTo>
                  <a:pt x="836992" y="242860"/>
                </a:lnTo>
                <a:lnTo>
                  <a:pt x="830713" y="279767"/>
                </a:lnTo>
                <a:lnTo>
                  <a:pt x="821709" y="316905"/>
                </a:lnTo>
                <a:lnTo>
                  <a:pt x="810039" y="354213"/>
                </a:lnTo>
                <a:lnTo>
                  <a:pt x="795764" y="391627"/>
                </a:lnTo>
                <a:lnTo>
                  <a:pt x="778942" y="429085"/>
                </a:lnTo>
                <a:lnTo>
                  <a:pt x="759635" y="466523"/>
                </a:lnTo>
                <a:lnTo>
                  <a:pt x="737901" y="503879"/>
                </a:lnTo>
                <a:lnTo>
                  <a:pt x="713801" y="541090"/>
                </a:lnTo>
                <a:lnTo>
                  <a:pt x="687394" y="578094"/>
                </a:lnTo>
                <a:lnTo>
                  <a:pt x="658740" y="614828"/>
                </a:lnTo>
                <a:lnTo>
                  <a:pt x="627899" y="651228"/>
                </a:lnTo>
                <a:lnTo>
                  <a:pt x="594931" y="687233"/>
                </a:lnTo>
                <a:lnTo>
                  <a:pt x="559896" y="722779"/>
                </a:lnTo>
                <a:lnTo>
                  <a:pt x="522853" y="757804"/>
                </a:lnTo>
                <a:lnTo>
                  <a:pt x="483863" y="792244"/>
                </a:lnTo>
                <a:lnTo>
                  <a:pt x="442984" y="826038"/>
                </a:lnTo>
                <a:lnTo>
                  <a:pt x="400278" y="859122"/>
                </a:lnTo>
                <a:lnTo>
                  <a:pt x="355804" y="891433"/>
                </a:lnTo>
                <a:lnTo>
                  <a:pt x="309621" y="922910"/>
                </a:lnTo>
                <a:lnTo>
                  <a:pt x="261790" y="953488"/>
                </a:lnTo>
                <a:lnTo>
                  <a:pt x="212370" y="983106"/>
                </a:lnTo>
                <a:lnTo>
                  <a:pt x="161421" y="1011700"/>
                </a:lnTo>
                <a:lnTo>
                  <a:pt x="109003" y="1039208"/>
                </a:lnTo>
                <a:lnTo>
                  <a:pt x="55176" y="1065567"/>
                </a:lnTo>
                <a:lnTo>
                  <a:pt x="0" y="1090714"/>
                </a:lnTo>
                <a:lnTo>
                  <a:pt x="55496" y="1070558"/>
                </a:lnTo>
                <a:lnTo>
                  <a:pt x="110011" y="1049100"/>
                </a:lnTo>
                <a:lnTo>
                  <a:pt x="163484" y="1026395"/>
                </a:lnTo>
                <a:lnTo>
                  <a:pt x="215858" y="1002497"/>
                </a:lnTo>
                <a:lnTo>
                  <a:pt x="267074" y="977462"/>
                </a:lnTo>
                <a:lnTo>
                  <a:pt x="317075" y="951345"/>
                </a:lnTo>
                <a:lnTo>
                  <a:pt x="365802" y="924200"/>
                </a:lnTo>
                <a:lnTo>
                  <a:pt x="413196" y="896084"/>
                </a:lnTo>
                <a:lnTo>
                  <a:pt x="459201" y="867051"/>
                </a:lnTo>
                <a:lnTo>
                  <a:pt x="503757" y="837157"/>
                </a:lnTo>
                <a:lnTo>
                  <a:pt x="546806" y="806456"/>
                </a:lnTo>
                <a:lnTo>
                  <a:pt x="588290" y="775004"/>
                </a:lnTo>
                <a:lnTo>
                  <a:pt x="628151" y="742856"/>
                </a:lnTo>
                <a:lnTo>
                  <a:pt x="666330" y="710067"/>
                </a:lnTo>
                <a:lnTo>
                  <a:pt x="702770" y="676692"/>
                </a:lnTo>
                <a:lnTo>
                  <a:pt x="737412" y="642786"/>
                </a:lnTo>
                <a:lnTo>
                  <a:pt x="770197" y="608405"/>
                </a:lnTo>
                <a:lnTo>
                  <a:pt x="801069" y="573603"/>
                </a:lnTo>
                <a:lnTo>
                  <a:pt x="829968" y="538436"/>
                </a:lnTo>
                <a:lnTo>
                  <a:pt x="856836" y="502959"/>
                </a:lnTo>
                <a:lnTo>
                  <a:pt x="881615" y="467226"/>
                </a:lnTo>
                <a:lnTo>
                  <a:pt x="904246" y="431294"/>
                </a:lnTo>
                <a:lnTo>
                  <a:pt x="924673" y="395217"/>
                </a:lnTo>
                <a:lnTo>
                  <a:pt x="942835" y="359050"/>
                </a:lnTo>
                <a:lnTo>
                  <a:pt x="958676" y="322849"/>
                </a:lnTo>
                <a:lnTo>
                  <a:pt x="972137" y="286668"/>
                </a:lnTo>
                <a:lnTo>
                  <a:pt x="991685" y="214590"/>
                </a:lnTo>
                <a:lnTo>
                  <a:pt x="993077" y="206248"/>
                </a:lnTo>
                <a:close/>
              </a:path>
              <a:path w="1081404" h="1090929">
                <a:moveTo>
                  <a:pt x="894079" y="0"/>
                </a:moveTo>
                <a:lnTo>
                  <a:pt x="760222" y="237871"/>
                </a:lnTo>
                <a:lnTo>
                  <a:pt x="840485" y="206248"/>
                </a:lnTo>
                <a:lnTo>
                  <a:pt x="993077" y="206248"/>
                </a:lnTo>
                <a:lnTo>
                  <a:pt x="997656" y="178802"/>
                </a:lnTo>
                <a:lnTo>
                  <a:pt x="1001014" y="143256"/>
                </a:lnTo>
                <a:lnTo>
                  <a:pt x="1081277" y="111632"/>
                </a:lnTo>
                <a:lnTo>
                  <a:pt x="894079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802628" y="5417184"/>
            <a:ext cx="1558925" cy="397510"/>
          </a:xfrm>
          <a:custGeom>
            <a:avLst/>
            <a:gdLst/>
            <a:ahLst/>
            <a:cxnLst/>
            <a:rect l="l" t="t" r="r" b="b"/>
            <a:pathLst>
              <a:path w="1558925" h="397510">
                <a:moveTo>
                  <a:pt x="160527" y="0"/>
                </a:moveTo>
                <a:lnTo>
                  <a:pt x="0" y="62991"/>
                </a:lnTo>
                <a:lnTo>
                  <a:pt x="13992" y="94492"/>
                </a:lnTo>
                <a:lnTo>
                  <a:pt x="30586" y="124501"/>
                </a:lnTo>
                <a:lnTo>
                  <a:pt x="71257" y="179999"/>
                </a:lnTo>
                <a:lnTo>
                  <a:pt x="121372" y="229398"/>
                </a:lnTo>
                <a:lnTo>
                  <a:pt x="180290" y="272610"/>
                </a:lnTo>
                <a:lnTo>
                  <a:pt x="247369" y="309547"/>
                </a:lnTo>
                <a:lnTo>
                  <a:pt x="283769" y="325635"/>
                </a:lnTo>
                <a:lnTo>
                  <a:pt x="321970" y="340121"/>
                </a:lnTo>
                <a:lnTo>
                  <a:pt x="361890" y="352994"/>
                </a:lnTo>
                <a:lnTo>
                  <a:pt x="403450" y="364244"/>
                </a:lnTo>
                <a:lnTo>
                  <a:pt x="446571" y="373860"/>
                </a:lnTo>
                <a:lnTo>
                  <a:pt x="491170" y="381829"/>
                </a:lnTo>
                <a:lnTo>
                  <a:pt x="537170" y="388143"/>
                </a:lnTo>
                <a:lnTo>
                  <a:pt x="584489" y="392788"/>
                </a:lnTo>
                <a:lnTo>
                  <a:pt x="633047" y="395755"/>
                </a:lnTo>
                <a:lnTo>
                  <a:pt x="682765" y="397033"/>
                </a:lnTo>
                <a:lnTo>
                  <a:pt x="733562" y="396610"/>
                </a:lnTo>
                <a:lnTo>
                  <a:pt x="785358" y="394476"/>
                </a:lnTo>
                <a:lnTo>
                  <a:pt x="838073" y="390619"/>
                </a:lnTo>
                <a:lnTo>
                  <a:pt x="891627" y="385029"/>
                </a:lnTo>
                <a:lnTo>
                  <a:pt x="945939" y="377694"/>
                </a:lnTo>
                <a:lnTo>
                  <a:pt x="1000931" y="368604"/>
                </a:lnTo>
                <a:lnTo>
                  <a:pt x="1056521" y="357748"/>
                </a:lnTo>
                <a:lnTo>
                  <a:pt x="1112629" y="345114"/>
                </a:lnTo>
                <a:lnTo>
                  <a:pt x="1156351" y="333963"/>
                </a:lnTo>
                <a:lnTo>
                  <a:pt x="843293" y="333963"/>
                </a:lnTo>
                <a:lnTo>
                  <a:pt x="793575" y="332686"/>
                </a:lnTo>
                <a:lnTo>
                  <a:pt x="745017" y="329721"/>
                </a:lnTo>
                <a:lnTo>
                  <a:pt x="697698" y="325077"/>
                </a:lnTo>
                <a:lnTo>
                  <a:pt x="651698" y="318765"/>
                </a:lnTo>
                <a:lnTo>
                  <a:pt x="607099" y="310797"/>
                </a:lnTo>
                <a:lnTo>
                  <a:pt x="563978" y="301184"/>
                </a:lnTo>
                <a:lnTo>
                  <a:pt x="522418" y="289937"/>
                </a:lnTo>
                <a:lnTo>
                  <a:pt x="482498" y="277066"/>
                </a:lnTo>
                <a:lnTo>
                  <a:pt x="444297" y="262583"/>
                </a:lnTo>
                <a:lnTo>
                  <a:pt x="407897" y="246498"/>
                </a:lnTo>
                <a:lnTo>
                  <a:pt x="373377" y="228823"/>
                </a:lnTo>
                <a:lnTo>
                  <a:pt x="310298" y="188747"/>
                </a:lnTo>
                <a:lnTo>
                  <a:pt x="255702" y="142441"/>
                </a:lnTo>
                <a:lnTo>
                  <a:pt x="210229" y="89993"/>
                </a:lnTo>
                <a:lnTo>
                  <a:pt x="174520" y="31492"/>
                </a:lnTo>
                <a:lnTo>
                  <a:pt x="160527" y="0"/>
                </a:lnTo>
                <a:close/>
              </a:path>
              <a:path w="1558925" h="397510">
                <a:moveTo>
                  <a:pt x="1558671" y="191820"/>
                </a:moveTo>
                <a:lnTo>
                  <a:pt x="1501172" y="213506"/>
                </a:lnTo>
                <a:lnTo>
                  <a:pt x="1443791" y="233360"/>
                </a:lnTo>
                <a:lnTo>
                  <a:pt x="1386608" y="251393"/>
                </a:lnTo>
                <a:lnTo>
                  <a:pt x="1329703" y="267615"/>
                </a:lnTo>
                <a:lnTo>
                  <a:pt x="1273157" y="282038"/>
                </a:lnTo>
                <a:lnTo>
                  <a:pt x="1217049" y="294672"/>
                </a:lnTo>
                <a:lnTo>
                  <a:pt x="1161459" y="305529"/>
                </a:lnTo>
                <a:lnTo>
                  <a:pt x="1106467" y="314620"/>
                </a:lnTo>
                <a:lnTo>
                  <a:pt x="1052155" y="321955"/>
                </a:lnTo>
                <a:lnTo>
                  <a:pt x="998601" y="327546"/>
                </a:lnTo>
                <a:lnTo>
                  <a:pt x="945886" y="331404"/>
                </a:lnTo>
                <a:lnTo>
                  <a:pt x="894090" y="333539"/>
                </a:lnTo>
                <a:lnTo>
                  <a:pt x="843293" y="333963"/>
                </a:lnTo>
                <a:lnTo>
                  <a:pt x="1156351" y="333963"/>
                </a:lnTo>
                <a:lnTo>
                  <a:pt x="1226080" y="314471"/>
                </a:lnTo>
                <a:lnTo>
                  <a:pt x="1283263" y="296439"/>
                </a:lnTo>
                <a:lnTo>
                  <a:pt x="1340644" y="276586"/>
                </a:lnTo>
                <a:lnTo>
                  <a:pt x="1398143" y="254901"/>
                </a:lnTo>
                <a:lnTo>
                  <a:pt x="1558671" y="191820"/>
                </a:lnTo>
                <a:close/>
              </a:path>
            </a:pathLst>
          </a:custGeom>
          <a:solidFill>
            <a:srgbClr val="75A7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802628" y="4548251"/>
            <a:ext cx="2559050" cy="1266190"/>
          </a:xfrm>
          <a:custGeom>
            <a:avLst/>
            <a:gdLst/>
            <a:ahLst/>
            <a:cxnLst/>
            <a:rect l="l" t="t" r="r" b="b"/>
            <a:pathLst>
              <a:path w="2559050" h="1266189">
                <a:moveTo>
                  <a:pt x="1477772" y="1090714"/>
                </a:moveTo>
                <a:lnTo>
                  <a:pt x="1532948" y="1065567"/>
                </a:lnTo>
                <a:lnTo>
                  <a:pt x="1586775" y="1039208"/>
                </a:lnTo>
                <a:lnTo>
                  <a:pt x="1639193" y="1011700"/>
                </a:lnTo>
                <a:lnTo>
                  <a:pt x="1690142" y="983106"/>
                </a:lnTo>
                <a:lnTo>
                  <a:pt x="1739562" y="953488"/>
                </a:lnTo>
                <a:lnTo>
                  <a:pt x="1787393" y="922910"/>
                </a:lnTo>
                <a:lnTo>
                  <a:pt x="1833576" y="891433"/>
                </a:lnTo>
                <a:lnTo>
                  <a:pt x="1878050" y="859122"/>
                </a:lnTo>
                <a:lnTo>
                  <a:pt x="1920756" y="826038"/>
                </a:lnTo>
                <a:lnTo>
                  <a:pt x="1961635" y="792244"/>
                </a:lnTo>
                <a:lnTo>
                  <a:pt x="2000625" y="757804"/>
                </a:lnTo>
                <a:lnTo>
                  <a:pt x="2037668" y="722779"/>
                </a:lnTo>
                <a:lnTo>
                  <a:pt x="2072703" y="687233"/>
                </a:lnTo>
                <a:lnTo>
                  <a:pt x="2105671" y="651228"/>
                </a:lnTo>
                <a:lnTo>
                  <a:pt x="2136512" y="614828"/>
                </a:lnTo>
                <a:lnTo>
                  <a:pt x="2165166" y="578094"/>
                </a:lnTo>
                <a:lnTo>
                  <a:pt x="2191573" y="541090"/>
                </a:lnTo>
                <a:lnTo>
                  <a:pt x="2215673" y="503879"/>
                </a:lnTo>
                <a:lnTo>
                  <a:pt x="2237407" y="466523"/>
                </a:lnTo>
                <a:lnTo>
                  <a:pt x="2256714" y="429085"/>
                </a:lnTo>
                <a:lnTo>
                  <a:pt x="2273536" y="391627"/>
                </a:lnTo>
                <a:lnTo>
                  <a:pt x="2287811" y="354213"/>
                </a:lnTo>
                <a:lnTo>
                  <a:pt x="2299481" y="316905"/>
                </a:lnTo>
                <a:lnTo>
                  <a:pt x="2308485" y="279767"/>
                </a:lnTo>
                <a:lnTo>
                  <a:pt x="2318257" y="206248"/>
                </a:lnTo>
                <a:lnTo>
                  <a:pt x="2237994" y="237871"/>
                </a:lnTo>
                <a:lnTo>
                  <a:pt x="2371852" y="0"/>
                </a:lnTo>
                <a:lnTo>
                  <a:pt x="2559050" y="111632"/>
                </a:lnTo>
                <a:lnTo>
                  <a:pt x="2478786" y="143256"/>
                </a:lnTo>
                <a:lnTo>
                  <a:pt x="2475366" y="179277"/>
                </a:lnTo>
                <a:lnTo>
                  <a:pt x="2460513" y="252066"/>
                </a:lnTo>
                <a:lnTo>
                  <a:pt x="2449197" y="288715"/>
                </a:lnTo>
                <a:lnTo>
                  <a:pt x="2435368" y="325456"/>
                </a:lnTo>
                <a:lnTo>
                  <a:pt x="2419082" y="362230"/>
                </a:lnTo>
                <a:lnTo>
                  <a:pt x="2400401" y="398979"/>
                </a:lnTo>
                <a:lnTo>
                  <a:pt x="2379381" y="435643"/>
                </a:lnTo>
                <a:lnTo>
                  <a:pt x="2356083" y="472163"/>
                </a:lnTo>
                <a:lnTo>
                  <a:pt x="2330564" y="508482"/>
                </a:lnTo>
                <a:lnTo>
                  <a:pt x="2302884" y="544540"/>
                </a:lnTo>
                <a:lnTo>
                  <a:pt x="2273102" y="580279"/>
                </a:lnTo>
                <a:lnTo>
                  <a:pt x="2241276" y="615639"/>
                </a:lnTo>
                <a:lnTo>
                  <a:pt x="2207466" y="650563"/>
                </a:lnTo>
                <a:lnTo>
                  <a:pt x="2171729" y="684992"/>
                </a:lnTo>
                <a:lnTo>
                  <a:pt x="2134126" y="718866"/>
                </a:lnTo>
                <a:lnTo>
                  <a:pt x="2094714" y="752127"/>
                </a:lnTo>
                <a:lnTo>
                  <a:pt x="2053553" y="784717"/>
                </a:lnTo>
                <a:lnTo>
                  <a:pt x="2010702" y="816576"/>
                </a:lnTo>
                <a:lnTo>
                  <a:pt x="1966218" y="847646"/>
                </a:lnTo>
                <a:lnTo>
                  <a:pt x="1920162" y="877869"/>
                </a:lnTo>
                <a:lnTo>
                  <a:pt x="1872592" y="907185"/>
                </a:lnTo>
                <a:lnTo>
                  <a:pt x="1823566" y="935535"/>
                </a:lnTo>
                <a:lnTo>
                  <a:pt x="1773145" y="962862"/>
                </a:lnTo>
                <a:lnTo>
                  <a:pt x="1721385" y="989106"/>
                </a:lnTo>
                <a:lnTo>
                  <a:pt x="1668347" y="1014208"/>
                </a:lnTo>
                <a:lnTo>
                  <a:pt x="1614089" y="1038111"/>
                </a:lnTo>
                <a:lnTo>
                  <a:pt x="1558671" y="1060754"/>
                </a:lnTo>
                <a:lnTo>
                  <a:pt x="1398143" y="1123835"/>
                </a:lnTo>
                <a:lnTo>
                  <a:pt x="1340644" y="1145520"/>
                </a:lnTo>
                <a:lnTo>
                  <a:pt x="1283263" y="1165373"/>
                </a:lnTo>
                <a:lnTo>
                  <a:pt x="1226080" y="1183405"/>
                </a:lnTo>
                <a:lnTo>
                  <a:pt x="1169175" y="1199626"/>
                </a:lnTo>
                <a:lnTo>
                  <a:pt x="1112629" y="1214048"/>
                </a:lnTo>
                <a:lnTo>
                  <a:pt x="1056521" y="1226682"/>
                </a:lnTo>
                <a:lnTo>
                  <a:pt x="1000931" y="1237538"/>
                </a:lnTo>
                <a:lnTo>
                  <a:pt x="945939" y="1246628"/>
                </a:lnTo>
                <a:lnTo>
                  <a:pt x="891627" y="1253963"/>
                </a:lnTo>
                <a:lnTo>
                  <a:pt x="838073" y="1259553"/>
                </a:lnTo>
                <a:lnTo>
                  <a:pt x="785358" y="1263410"/>
                </a:lnTo>
                <a:lnTo>
                  <a:pt x="733562" y="1265544"/>
                </a:lnTo>
                <a:lnTo>
                  <a:pt x="682765" y="1265967"/>
                </a:lnTo>
                <a:lnTo>
                  <a:pt x="633047" y="1264689"/>
                </a:lnTo>
                <a:lnTo>
                  <a:pt x="584489" y="1261722"/>
                </a:lnTo>
                <a:lnTo>
                  <a:pt x="537170" y="1257077"/>
                </a:lnTo>
                <a:lnTo>
                  <a:pt x="491170" y="1250763"/>
                </a:lnTo>
                <a:lnTo>
                  <a:pt x="446571" y="1242794"/>
                </a:lnTo>
                <a:lnTo>
                  <a:pt x="403450" y="1233178"/>
                </a:lnTo>
                <a:lnTo>
                  <a:pt x="361890" y="1221928"/>
                </a:lnTo>
                <a:lnTo>
                  <a:pt x="321970" y="1209055"/>
                </a:lnTo>
                <a:lnTo>
                  <a:pt x="283769" y="1194569"/>
                </a:lnTo>
                <a:lnTo>
                  <a:pt x="247369" y="1178481"/>
                </a:lnTo>
                <a:lnTo>
                  <a:pt x="212849" y="1160802"/>
                </a:lnTo>
                <a:lnTo>
                  <a:pt x="149770" y="1120717"/>
                </a:lnTo>
                <a:lnTo>
                  <a:pt x="95174" y="1074401"/>
                </a:lnTo>
                <a:lnTo>
                  <a:pt x="49701" y="1021941"/>
                </a:lnTo>
                <a:lnTo>
                  <a:pt x="13992" y="963426"/>
                </a:lnTo>
                <a:lnTo>
                  <a:pt x="0" y="931926"/>
                </a:lnTo>
                <a:lnTo>
                  <a:pt x="160527" y="868934"/>
                </a:lnTo>
                <a:lnTo>
                  <a:pt x="174520" y="900426"/>
                </a:lnTo>
                <a:lnTo>
                  <a:pt x="191114" y="930428"/>
                </a:lnTo>
                <a:lnTo>
                  <a:pt x="231785" y="985913"/>
                </a:lnTo>
                <a:lnTo>
                  <a:pt x="281900" y="1035301"/>
                </a:lnTo>
                <a:lnTo>
                  <a:pt x="340818" y="1078503"/>
                </a:lnTo>
                <a:lnTo>
                  <a:pt x="407897" y="1115432"/>
                </a:lnTo>
                <a:lnTo>
                  <a:pt x="444297" y="1131517"/>
                </a:lnTo>
                <a:lnTo>
                  <a:pt x="482498" y="1146000"/>
                </a:lnTo>
                <a:lnTo>
                  <a:pt x="522418" y="1158871"/>
                </a:lnTo>
                <a:lnTo>
                  <a:pt x="563978" y="1170118"/>
                </a:lnTo>
                <a:lnTo>
                  <a:pt x="607099" y="1179731"/>
                </a:lnTo>
                <a:lnTo>
                  <a:pt x="651698" y="1187699"/>
                </a:lnTo>
                <a:lnTo>
                  <a:pt x="697698" y="1194011"/>
                </a:lnTo>
                <a:lnTo>
                  <a:pt x="745017" y="1198655"/>
                </a:lnTo>
                <a:lnTo>
                  <a:pt x="793575" y="1201620"/>
                </a:lnTo>
                <a:lnTo>
                  <a:pt x="843293" y="1202897"/>
                </a:lnTo>
                <a:lnTo>
                  <a:pt x="894090" y="1202473"/>
                </a:lnTo>
                <a:lnTo>
                  <a:pt x="945886" y="1200338"/>
                </a:lnTo>
                <a:lnTo>
                  <a:pt x="998601" y="1196480"/>
                </a:lnTo>
                <a:lnTo>
                  <a:pt x="1052155" y="1190889"/>
                </a:lnTo>
                <a:lnTo>
                  <a:pt x="1106467" y="1183554"/>
                </a:lnTo>
                <a:lnTo>
                  <a:pt x="1161459" y="1174463"/>
                </a:lnTo>
                <a:lnTo>
                  <a:pt x="1217049" y="1163606"/>
                </a:lnTo>
                <a:lnTo>
                  <a:pt x="1273157" y="1150972"/>
                </a:lnTo>
                <a:lnTo>
                  <a:pt x="1329703" y="1136549"/>
                </a:lnTo>
                <a:lnTo>
                  <a:pt x="1386608" y="1120327"/>
                </a:lnTo>
                <a:lnTo>
                  <a:pt x="1443791" y="1102294"/>
                </a:lnTo>
                <a:lnTo>
                  <a:pt x="1501172" y="1082440"/>
                </a:lnTo>
                <a:lnTo>
                  <a:pt x="1558671" y="1060754"/>
                </a:lnTo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964054" y="4269359"/>
            <a:ext cx="930275" cy="1207135"/>
          </a:xfrm>
          <a:custGeom>
            <a:avLst/>
            <a:gdLst/>
            <a:ahLst/>
            <a:cxnLst/>
            <a:rect l="l" t="t" r="r" b="b"/>
            <a:pathLst>
              <a:path w="930275" h="1207135">
                <a:moveTo>
                  <a:pt x="220344" y="0"/>
                </a:moveTo>
                <a:lnTo>
                  <a:pt x="0" y="99187"/>
                </a:lnTo>
                <a:lnTo>
                  <a:pt x="83946" y="142113"/>
                </a:lnTo>
                <a:lnTo>
                  <a:pt x="81875" y="180478"/>
                </a:lnTo>
                <a:lnTo>
                  <a:pt x="82358" y="219233"/>
                </a:lnTo>
                <a:lnTo>
                  <a:pt x="85345" y="258313"/>
                </a:lnTo>
                <a:lnTo>
                  <a:pt x="90786" y="297656"/>
                </a:lnTo>
                <a:lnTo>
                  <a:pt x="98632" y="337199"/>
                </a:lnTo>
                <a:lnTo>
                  <a:pt x="108832" y="376879"/>
                </a:lnTo>
                <a:lnTo>
                  <a:pt x="121337" y="416633"/>
                </a:lnTo>
                <a:lnTo>
                  <a:pt x="136097" y="456399"/>
                </a:lnTo>
                <a:lnTo>
                  <a:pt x="153060" y="496113"/>
                </a:lnTo>
                <a:lnTo>
                  <a:pt x="172179" y="535714"/>
                </a:lnTo>
                <a:lnTo>
                  <a:pt x="193401" y="575137"/>
                </a:lnTo>
                <a:lnTo>
                  <a:pt x="216679" y="614321"/>
                </a:lnTo>
                <a:lnTo>
                  <a:pt x="241961" y="653202"/>
                </a:lnTo>
                <a:lnTo>
                  <a:pt x="269197" y="691718"/>
                </a:lnTo>
                <a:lnTo>
                  <a:pt x="298338" y="729805"/>
                </a:lnTo>
                <a:lnTo>
                  <a:pt x="329334" y="767401"/>
                </a:lnTo>
                <a:lnTo>
                  <a:pt x="362135" y="804444"/>
                </a:lnTo>
                <a:lnTo>
                  <a:pt x="396690" y="840870"/>
                </a:lnTo>
                <a:lnTo>
                  <a:pt x="432949" y="876616"/>
                </a:lnTo>
                <a:lnTo>
                  <a:pt x="470864" y="911620"/>
                </a:lnTo>
                <a:lnTo>
                  <a:pt x="510383" y="945818"/>
                </a:lnTo>
                <a:lnTo>
                  <a:pt x="551457" y="979149"/>
                </a:lnTo>
                <a:lnTo>
                  <a:pt x="594035" y="1011549"/>
                </a:lnTo>
                <a:lnTo>
                  <a:pt x="638069" y="1042955"/>
                </a:lnTo>
                <a:lnTo>
                  <a:pt x="683507" y="1073305"/>
                </a:lnTo>
                <a:lnTo>
                  <a:pt x="730300" y="1102535"/>
                </a:lnTo>
                <a:lnTo>
                  <a:pt x="778398" y="1130583"/>
                </a:lnTo>
                <a:lnTo>
                  <a:pt x="827751" y="1157387"/>
                </a:lnTo>
                <a:lnTo>
                  <a:pt x="878308" y="1182882"/>
                </a:lnTo>
                <a:lnTo>
                  <a:pt x="930020" y="1207008"/>
                </a:lnTo>
                <a:lnTo>
                  <a:pt x="880519" y="1177403"/>
                </a:lnTo>
                <a:lnTo>
                  <a:pt x="832512" y="1146608"/>
                </a:lnTo>
                <a:lnTo>
                  <a:pt x="786047" y="1114689"/>
                </a:lnTo>
                <a:lnTo>
                  <a:pt x="741171" y="1081715"/>
                </a:lnTo>
                <a:lnTo>
                  <a:pt x="697933" y="1047754"/>
                </a:lnTo>
                <a:lnTo>
                  <a:pt x="656378" y="1012876"/>
                </a:lnTo>
                <a:lnTo>
                  <a:pt x="616556" y="977148"/>
                </a:lnTo>
                <a:lnTo>
                  <a:pt x="578512" y="940639"/>
                </a:lnTo>
                <a:lnTo>
                  <a:pt x="542295" y="903418"/>
                </a:lnTo>
                <a:lnTo>
                  <a:pt x="507952" y="865552"/>
                </a:lnTo>
                <a:lnTo>
                  <a:pt x="475530" y="827111"/>
                </a:lnTo>
                <a:lnTo>
                  <a:pt x="445076" y="788163"/>
                </a:lnTo>
                <a:lnTo>
                  <a:pt x="416639" y="748776"/>
                </a:lnTo>
                <a:lnTo>
                  <a:pt x="390265" y="709018"/>
                </a:lnTo>
                <a:lnTo>
                  <a:pt x="366001" y="668959"/>
                </a:lnTo>
                <a:lnTo>
                  <a:pt x="343896" y="628666"/>
                </a:lnTo>
                <a:lnTo>
                  <a:pt x="323997" y="588209"/>
                </a:lnTo>
                <a:lnTo>
                  <a:pt x="306350" y="547655"/>
                </a:lnTo>
                <a:lnTo>
                  <a:pt x="291003" y="507073"/>
                </a:lnTo>
                <a:lnTo>
                  <a:pt x="278005" y="466531"/>
                </a:lnTo>
                <a:lnTo>
                  <a:pt x="267401" y="426098"/>
                </a:lnTo>
                <a:lnTo>
                  <a:pt x="259240" y="385843"/>
                </a:lnTo>
                <a:lnTo>
                  <a:pt x="253569" y="345834"/>
                </a:lnTo>
                <a:lnTo>
                  <a:pt x="250434" y="306138"/>
                </a:lnTo>
                <a:lnTo>
                  <a:pt x="249885" y="266826"/>
                </a:lnTo>
                <a:lnTo>
                  <a:pt x="251968" y="227965"/>
                </a:lnTo>
                <a:lnTo>
                  <a:pt x="317708" y="227965"/>
                </a:lnTo>
                <a:lnTo>
                  <a:pt x="220344" y="0"/>
                </a:lnTo>
                <a:close/>
              </a:path>
              <a:path w="930275" h="1207135">
                <a:moveTo>
                  <a:pt x="317708" y="227965"/>
                </a:moveTo>
                <a:lnTo>
                  <a:pt x="251968" y="227965"/>
                </a:lnTo>
                <a:lnTo>
                  <a:pt x="336042" y="270891"/>
                </a:lnTo>
                <a:lnTo>
                  <a:pt x="317708" y="22796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808985" y="5300726"/>
            <a:ext cx="1563370" cy="409575"/>
          </a:xfrm>
          <a:custGeom>
            <a:avLst/>
            <a:gdLst/>
            <a:ahLst/>
            <a:cxnLst/>
            <a:rect l="l" t="t" r="r" b="b"/>
            <a:pathLst>
              <a:path w="1563370" h="409575">
                <a:moveTo>
                  <a:pt x="0" y="134874"/>
                </a:moveTo>
                <a:lnTo>
                  <a:pt x="168020" y="220599"/>
                </a:lnTo>
                <a:lnTo>
                  <a:pt x="220936" y="246591"/>
                </a:lnTo>
                <a:lnTo>
                  <a:pt x="274012" y="270623"/>
                </a:lnTo>
                <a:lnTo>
                  <a:pt x="327168" y="292704"/>
                </a:lnTo>
                <a:lnTo>
                  <a:pt x="380324" y="312840"/>
                </a:lnTo>
                <a:lnTo>
                  <a:pt x="433401" y="331040"/>
                </a:lnTo>
                <a:lnTo>
                  <a:pt x="486319" y="347311"/>
                </a:lnTo>
                <a:lnTo>
                  <a:pt x="538997" y="361661"/>
                </a:lnTo>
                <a:lnTo>
                  <a:pt x="591356" y="374098"/>
                </a:lnTo>
                <a:lnTo>
                  <a:pt x="643316" y="384629"/>
                </a:lnTo>
                <a:lnTo>
                  <a:pt x="694797" y="393263"/>
                </a:lnTo>
                <a:lnTo>
                  <a:pt x="745720" y="400006"/>
                </a:lnTo>
                <a:lnTo>
                  <a:pt x="796004" y="404867"/>
                </a:lnTo>
                <a:lnTo>
                  <a:pt x="845569" y="407854"/>
                </a:lnTo>
                <a:lnTo>
                  <a:pt x="894336" y="408974"/>
                </a:lnTo>
                <a:lnTo>
                  <a:pt x="942225" y="408234"/>
                </a:lnTo>
                <a:lnTo>
                  <a:pt x="989156" y="405643"/>
                </a:lnTo>
                <a:lnTo>
                  <a:pt x="1035049" y="401209"/>
                </a:lnTo>
                <a:lnTo>
                  <a:pt x="1079824" y="394939"/>
                </a:lnTo>
                <a:lnTo>
                  <a:pt x="1123401" y="386841"/>
                </a:lnTo>
                <a:lnTo>
                  <a:pt x="1165700" y="376922"/>
                </a:lnTo>
                <a:lnTo>
                  <a:pt x="1206642" y="365191"/>
                </a:lnTo>
                <a:lnTo>
                  <a:pt x="1246147" y="351655"/>
                </a:lnTo>
                <a:lnTo>
                  <a:pt x="1284134" y="336322"/>
                </a:lnTo>
                <a:lnTo>
                  <a:pt x="1312058" y="323183"/>
                </a:lnTo>
                <a:lnTo>
                  <a:pt x="726355" y="323183"/>
                </a:lnTo>
                <a:lnTo>
                  <a:pt x="677584" y="322066"/>
                </a:lnTo>
                <a:lnTo>
                  <a:pt x="628015" y="319083"/>
                </a:lnTo>
                <a:lnTo>
                  <a:pt x="577727" y="314226"/>
                </a:lnTo>
                <a:lnTo>
                  <a:pt x="526801" y="307486"/>
                </a:lnTo>
                <a:lnTo>
                  <a:pt x="475316" y="298856"/>
                </a:lnTo>
                <a:lnTo>
                  <a:pt x="423352" y="288329"/>
                </a:lnTo>
                <a:lnTo>
                  <a:pt x="370989" y="275897"/>
                </a:lnTo>
                <a:lnTo>
                  <a:pt x="318308" y="261552"/>
                </a:lnTo>
                <a:lnTo>
                  <a:pt x="265387" y="245285"/>
                </a:lnTo>
                <a:lnTo>
                  <a:pt x="212308" y="227091"/>
                </a:lnTo>
                <a:lnTo>
                  <a:pt x="159150" y="206960"/>
                </a:lnTo>
                <a:lnTo>
                  <a:pt x="105992" y="184885"/>
                </a:lnTo>
                <a:lnTo>
                  <a:pt x="52915" y="160859"/>
                </a:lnTo>
                <a:lnTo>
                  <a:pt x="0" y="134874"/>
                </a:lnTo>
                <a:close/>
              </a:path>
              <a:path w="1563370" h="409575">
                <a:moveTo>
                  <a:pt x="1394967" y="0"/>
                </a:moveTo>
                <a:lnTo>
                  <a:pt x="1355828" y="64046"/>
                </a:lnTo>
                <a:lnTo>
                  <a:pt x="1307739" y="121181"/>
                </a:lnTo>
                <a:lnTo>
                  <a:pt x="1251340" y="171344"/>
                </a:lnTo>
                <a:lnTo>
                  <a:pt x="1220224" y="193792"/>
                </a:lnTo>
                <a:lnTo>
                  <a:pt x="1187270" y="214473"/>
                </a:lnTo>
                <a:lnTo>
                  <a:pt x="1152559" y="233380"/>
                </a:lnTo>
                <a:lnTo>
                  <a:pt x="1116170" y="250505"/>
                </a:lnTo>
                <a:lnTo>
                  <a:pt x="1078182" y="265842"/>
                </a:lnTo>
                <a:lnTo>
                  <a:pt x="1038677" y="279380"/>
                </a:lnTo>
                <a:lnTo>
                  <a:pt x="997734" y="291114"/>
                </a:lnTo>
                <a:lnTo>
                  <a:pt x="955433" y="301036"/>
                </a:lnTo>
                <a:lnTo>
                  <a:pt x="911854" y="309137"/>
                </a:lnTo>
                <a:lnTo>
                  <a:pt x="867077" y="315410"/>
                </a:lnTo>
                <a:lnTo>
                  <a:pt x="821181" y="319847"/>
                </a:lnTo>
                <a:lnTo>
                  <a:pt x="774247" y="322441"/>
                </a:lnTo>
                <a:lnTo>
                  <a:pt x="726355" y="323183"/>
                </a:lnTo>
                <a:lnTo>
                  <a:pt x="1312058" y="323183"/>
                </a:lnTo>
                <a:lnTo>
                  <a:pt x="1355238" y="300295"/>
                </a:lnTo>
                <a:lnTo>
                  <a:pt x="1388195" y="279617"/>
                </a:lnTo>
                <a:lnTo>
                  <a:pt x="1419314" y="257173"/>
                </a:lnTo>
                <a:lnTo>
                  <a:pt x="1475775" y="206960"/>
                </a:lnTo>
                <a:lnTo>
                  <a:pt x="1523829" y="149889"/>
                </a:lnTo>
                <a:lnTo>
                  <a:pt x="1562989" y="85852"/>
                </a:lnTo>
                <a:lnTo>
                  <a:pt x="1394967" y="0"/>
                </a:lnTo>
                <a:close/>
              </a:path>
            </a:pathLst>
          </a:custGeom>
          <a:solidFill>
            <a:srgbClr val="CDCD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964054" y="4269359"/>
            <a:ext cx="2407920" cy="1440815"/>
          </a:xfrm>
          <a:custGeom>
            <a:avLst/>
            <a:gdLst/>
            <a:ahLst/>
            <a:cxnLst/>
            <a:rect l="l" t="t" r="r" b="b"/>
            <a:pathLst>
              <a:path w="2407920" h="1440814">
                <a:moveTo>
                  <a:pt x="844931" y="1166241"/>
                </a:moveTo>
                <a:lnTo>
                  <a:pt x="897846" y="1192226"/>
                </a:lnTo>
                <a:lnTo>
                  <a:pt x="950923" y="1216252"/>
                </a:lnTo>
                <a:lnTo>
                  <a:pt x="1004081" y="1238327"/>
                </a:lnTo>
                <a:lnTo>
                  <a:pt x="1057239" y="1258458"/>
                </a:lnTo>
                <a:lnTo>
                  <a:pt x="1110318" y="1276652"/>
                </a:lnTo>
                <a:lnTo>
                  <a:pt x="1163239" y="1292919"/>
                </a:lnTo>
                <a:lnTo>
                  <a:pt x="1215920" y="1307264"/>
                </a:lnTo>
                <a:lnTo>
                  <a:pt x="1268283" y="1319696"/>
                </a:lnTo>
                <a:lnTo>
                  <a:pt x="1320247" y="1330223"/>
                </a:lnTo>
                <a:lnTo>
                  <a:pt x="1371732" y="1338853"/>
                </a:lnTo>
                <a:lnTo>
                  <a:pt x="1422658" y="1345593"/>
                </a:lnTo>
                <a:lnTo>
                  <a:pt x="1472946" y="1350450"/>
                </a:lnTo>
                <a:lnTo>
                  <a:pt x="1522515" y="1353433"/>
                </a:lnTo>
                <a:lnTo>
                  <a:pt x="1571286" y="1354550"/>
                </a:lnTo>
                <a:lnTo>
                  <a:pt x="1619178" y="1353808"/>
                </a:lnTo>
                <a:lnTo>
                  <a:pt x="1666112" y="1351214"/>
                </a:lnTo>
                <a:lnTo>
                  <a:pt x="1712008" y="1346777"/>
                </a:lnTo>
                <a:lnTo>
                  <a:pt x="1756785" y="1340504"/>
                </a:lnTo>
                <a:lnTo>
                  <a:pt x="1800364" y="1332403"/>
                </a:lnTo>
                <a:lnTo>
                  <a:pt x="1842665" y="1322481"/>
                </a:lnTo>
                <a:lnTo>
                  <a:pt x="1883608" y="1310747"/>
                </a:lnTo>
                <a:lnTo>
                  <a:pt x="1923113" y="1297209"/>
                </a:lnTo>
                <a:lnTo>
                  <a:pt x="1961101" y="1281872"/>
                </a:lnTo>
                <a:lnTo>
                  <a:pt x="1997490" y="1264747"/>
                </a:lnTo>
                <a:lnTo>
                  <a:pt x="2032201" y="1245840"/>
                </a:lnTo>
                <a:lnTo>
                  <a:pt x="2065155" y="1225159"/>
                </a:lnTo>
                <a:lnTo>
                  <a:pt x="2096271" y="1202711"/>
                </a:lnTo>
                <a:lnTo>
                  <a:pt x="2152670" y="1152548"/>
                </a:lnTo>
                <a:lnTo>
                  <a:pt x="2200759" y="1095413"/>
                </a:lnTo>
                <a:lnTo>
                  <a:pt x="2239898" y="1031367"/>
                </a:lnTo>
                <a:lnTo>
                  <a:pt x="2407920" y="1117219"/>
                </a:lnTo>
                <a:lnTo>
                  <a:pt x="2368760" y="1181256"/>
                </a:lnTo>
                <a:lnTo>
                  <a:pt x="2320655" y="1238384"/>
                </a:lnTo>
                <a:lnTo>
                  <a:pt x="2264245" y="1288540"/>
                </a:lnTo>
                <a:lnTo>
                  <a:pt x="2233126" y="1310984"/>
                </a:lnTo>
                <a:lnTo>
                  <a:pt x="2200169" y="1331662"/>
                </a:lnTo>
                <a:lnTo>
                  <a:pt x="2165456" y="1350566"/>
                </a:lnTo>
                <a:lnTo>
                  <a:pt x="2129065" y="1367689"/>
                </a:lnTo>
                <a:lnTo>
                  <a:pt x="2091078" y="1383022"/>
                </a:lnTo>
                <a:lnTo>
                  <a:pt x="2051573" y="1396558"/>
                </a:lnTo>
                <a:lnTo>
                  <a:pt x="2010631" y="1408289"/>
                </a:lnTo>
                <a:lnTo>
                  <a:pt x="1968332" y="1418208"/>
                </a:lnTo>
                <a:lnTo>
                  <a:pt x="1924755" y="1426306"/>
                </a:lnTo>
                <a:lnTo>
                  <a:pt x="1879980" y="1432576"/>
                </a:lnTo>
                <a:lnTo>
                  <a:pt x="1834087" y="1437010"/>
                </a:lnTo>
                <a:lnTo>
                  <a:pt x="1787156" y="1439601"/>
                </a:lnTo>
                <a:lnTo>
                  <a:pt x="1739267" y="1440341"/>
                </a:lnTo>
                <a:lnTo>
                  <a:pt x="1690500" y="1439221"/>
                </a:lnTo>
                <a:lnTo>
                  <a:pt x="1640935" y="1436234"/>
                </a:lnTo>
                <a:lnTo>
                  <a:pt x="1590651" y="1431373"/>
                </a:lnTo>
                <a:lnTo>
                  <a:pt x="1539728" y="1424630"/>
                </a:lnTo>
                <a:lnTo>
                  <a:pt x="1488247" y="1415996"/>
                </a:lnTo>
                <a:lnTo>
                  <a:pt x="1436287" y="1405465"/>
                </a:lnTo>
                <a:lnTo>
                  <a:pt x="1383928" y="1393028"/>
                </a:lnTo>
                <a:lnTo>
                  <a:pt x="1331250" y="1378678"/>
                </a:lnTo>
                <a:lnTo>
                  <a:pt x="1278332" y="1362407"/>
                </a:lnTo>
                <a:lnTo>
                  <a:pt x="1225255" y="1344207"/>
                </a:lnTo>
                <a:lnTo>
                  <a:pt x="1172099" y="1324071"/>
                </a:lnTo>
                <a:lnTo>
                  <a:pt x="1118943" y="1301990"/>
                </a:lnTo>
                <a:lnTo>
                  <a:pt x="1065867" y="1277958"/>
                </a:lnTo>
                <a:lnTo>
                  <a:pt x="1012951" y="1251966"/>
                </a:lnTo>
                <a:lnTo>
                  <a:pt x="844931" y="1166241"/>
                </a:lnTo>
                <a:lnTo>
                  <a:pt x="794195" y="1139329"/>
                </a:lnTo>
                <a:lnTo>
                  <a:pt x="744783" y="1111135"/>
                </a:lnTo>
                <a:lnTo>
                  <a:pt x="696742" y="1081724"/>
                </a:lnTo>
                <a:lnTo>
                  <a:pt x="650121" y="1051161"/>
                </a:lnTo>
                <a:lnTo>
                  <a:pt x="604970" y="1019511"/>
                </a:lnTo>
                <a:lnTo>
                  <a:pt x="561336" y="986840"/>
                </a:lnTo>
                <a:lnTo>
                  <a:pt x="519269" y="953214"/>
                </a:lnTo>
                <a:lnTo>
                  <a:pt x="478817" y="918697"/>
                </a:lnTo>
                <a:lnTo>
                  <a:pt x="440028" y="883355"/>
                </a:lnTo>
                <a:lnTo>
                  <a:pt x="402952" y="847254"/>
                </a:lnTo>
                <a:lnTo>
                  <a:pt x="367638" y="810459"/>
                </a:lnTo>
                <a:lnTo>
                  <a:pt x="334133" y="773035"/>
                </a:lnTo>
                <a:lnTo>
                  <a:pt x="302487" y="735048"/>
                </a:lnTo>
                <a:lnTo>
                  <a:pt x="272748" y="696563"/>
                </a:lnTo>
                <a:lnTo>
                  <a:pt x="244965" y="657645"/>
                </a:lnTo>
                <a:lnTo>
                  <a:pt x="219187" y="618360"/>
                </a:lnTo>
                <a:lnTo>
                  <a:pt x="195462" y="578774"/>
                </a:lnTo>
                <a:lnTo>
                  <a:pt x="173840" y="538951"/>
                </a:lnTo>
                <a:lnTo>
                  <a:pt x="154368" y="498957"/>
                </a:lnTo>
                <a:lnTo>
                  <a:pt x="137096" y="458858"/>
                </a:lnTo>
                <a:lnTo>
                  <a:pt x="122072" y="418719"/>
                </a:lnTo>
                <a:lnTo>
                  <a:pt x="109345" y="378604"/>
                </a:lnTo>
                <a:lnTo>
                  <a:pt x="98964" y="338581"/>
                </a:lnTo>
                <a:lnTo>
                  <a:pt x="90977" y="298713"/>
                </a:lnTo>
                <a:lnTo>
                  <a:pt x="85433" y="259068"/>
                </a:lnTo>
                <a:lnTo>
                  <a:pt x="82381" y="219708"/>
                </a:lnTo>
                <a:lnTo>
                  <a:pt x="81869" y="180702"/>
                </a:lnTo>
                <a:lnTo>
                  <a:pt x="83946" y="142113"/>
                </a:lnTo>
                <a:lnTo>
                  <a:pt x="0" y="99187"/>
                </a:lnTo>
                <a:lnTo>
                  <a:pt x="220344" y="0"/>
                </a:lnTo>
                <a:lnTo>
                  <a:pt x="336042" y="270891"/>
                </a:lnTo>
                <a:lnTo>
                  <a:pt x="251968" y="227965"/>
                </a:lnTo>
                <a:lnTo>
                  <a:pt x="249885" y="266826"/>
                </a:lnTo>
                <a:lnTo>
                  <a:pt x="250434" y="306138"/>
                </a:lnTo>
                <a:lnTo>
                  <a:pt x="253569" y="345834"/>
                </a:lnTo>
                <a:lnTo>
                  <a:pt x="259240" y="385843"/>
                </a:lnTo>
                <a:lnTo>
                  <a:pt x="267401" y="426098"/>
                </a:lnTo>
                <a:lnTo>
                  <a:pt x="278005" y="466531"/>
                </a:lnTo>
                <a:lnTo>
                  <a:pt x="291003" y="507073"/>
                </a:lnTo>
                <a:lnTo>
                  <a:pt x="306350" y="547655"/>
                </a:lnTo>
                <a:lnTo>
                  <a:pt x="323997" y="588209"/>
                </a:lnTo>
                <a:lnTo>
                  <a:pt x="343896" y="628666"/>
                </a:lnTo>
                <a:lnTo>
                  <a:pt x="366001" y="668959"/>
                </a:lnTo>
                <a:lnTo>
                  <a:pt x="390265" y="709018"/>
                </a:lnTo>
                <a:lnTo>
                  <a:pt x="416639" y="748776"/>
                </a:lnTo>
                <a:lnTo>
                  <a:pt x="445076" y="788163"/>
                </a:lnTo>
                <a:lnTo>
                  <a:pt x="475530" y="827111"/>
                </a:lnTo>
                <a:lnTo>
                  <a:pt x="507952" y="865552"/>
                </a:lnTo>
                <a:lnTo>
                  <a:pt x="542295" y="903418"/>
                </a:lnTo>
                <a:lnTo>
                  <a:pt x="578512" y="940639"/>
                </a:lnTo>
                <a:lnTo>
                  <a:pt x="616556" y="977148"/>
                </a:lnTo>
                <a:lnTo>
                  <a:pt x="656378" y="1012876"/>
                </a:lnTo>
                <a:lnTo>
                  <a:pt x="697933" y="1047754"/>
                </a:lnTo>
                <a:lnTo>
                  <a:pt x="741171" y="1081715"/>
                </a:lnTo>
                <a:lnTo>
                  <a:pt x="786047" y="1114689"/>
                </a:lnTo>
                <a:lnTo>
                  <a:pt x="832512" y="1146608"/>
                </a:lnTo>
                <a:lnTo>
                  <a:pt x="880519" y="1177403"/>
                </a:lnTo>
                <a:lnTo>
                  <a:pt x="930020" y="1207008"/>
                </a:lnTo>
              </a:path>
            </a:pathLst>
          </a:custGeom>
          <a:ln w="12699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633979" y="1317127"/>
            <a:ext cx="1448435" cy="284480"/>
          </a:xfrm>
          <a:custGeom>
            <a:avLst/>
            <a:gdLst/>
            <a:ahLst/>
            <a:cxnLst/>
            <a:rect l="l" t="t" r="r" b="b"/>
            <a:pathLst>
              <a:path w="1448435" h="284480">
                <a:moveTo>
                  <a:pt x="1302534" y="74774"/>
                </a:moveTo>
                <a:lnTo>
                  <a:pt x="802687" y="74774"/>
                </a:lnTo>
                <a:lnTo>
                  <a:pt x="849442" y="76279"/>
                </a:lnTo>
                <a:lnTo>
                  <a:pt x="894854" y="79626"/>
                </a:lnTo>
                <a:lnTo>
                  <a:pt x="938834" y="84820"/>
                </a:lnTo>
                <a:lnTo>
                  <a:pt x="981295" y="91868"/>
                </a:lnTo>
                <a:lnTo>
                  <a:pt x="1022149" y="100774"/>
                </a:lnTo>
                <a:lnTo>
                  <a:pt x="1061308" y="111544"/>
                </a:lnTo>
                <a:lnTo>
                  <a:pt x="1098684" y="124183"/>
                </a:lnTo>
                <a:lnTo>
                  <a:pt x="1134189" y="138696"/>
                </a:lnTo>
                <a:lnTo>
                  <a:pt x="1199233" y="173368"/>
                </a:lnTo>
                <a:lnTo>
                  <a:pt x="1228597" y="193537"/>
                </a:lnTo>
                <a:lnTo>
                  <a:pt x="1155572" y="231002"/>
                </a:lnTo>
                <a:lnTo>
                  <a:pt x="1411858" y="284342"/>
                </a:lnTo>
                <a:lnTo>
                  <a:pt x="1441390" y="118861"/>
                </a:lnTo>
                <a:lnTo>
                  <a:pt x="1374902" y="118861"/>
                </a:lnTo>
                <a:lnTo>
                  <a:pt x="1346608" y="99367"/>
                </a:lnTo>
                <a:lnTo>
                  <a:pt x="1316364" y="81645"/>
                </a:lnTo>
                <a:lnTo>
                  <a:pt x="1302534" y="74774"/>
                </a:lnTo>
                <a:close/>
              </a:path>
              <a:path w="1448435" h="284480">
                <a:moveTo>
                  <a:pt x="924129" y="0"/>
                </a:moveTo>
                <a:lnTo>
                  <a:pt x="877672" y="1199"/>
                </a:lnTo>
                <a:lnTo>
                  <a:pt x="830217" y="4067"/>
                </a:lnTo>
                <a:lnTo>
                  <a:pt x="781843" y="8594"/>
                </a:lnTo>
                <a:lnTo>
                  <a:pt x="732631" y="14770"/>
                </a:lnTo>
                <a:lnTo>
                  <a:pt x="682659" y="22588"/>
                </a:lnTo>
                <a:lnTo>
                  <a:pt x="632006" y="32039"/>
                </a:lnTo>
                <a:lnTo>
                  <a:pt x="580753" y="43114"/>
                </a:lnTo>
                <a:lnTo>
                  <a:pt x="528978" y="55803"/>
                </a:lnTo>
                <a:lnTo>
                  <a:pt x="476761" y="70100"/>
                </a:lnTo>
                <a:lnTo>
                  <a:pt x="424181" y="85994"/>
                </a:lnTo>
                <a:lnTo>
                  <a:pt x="371317" y="103476"/>
                </a:lnTo>
                <a:lnTo>
                  <a:pt x="318249" y="122539"/>
                </a:lnTo>
                <a:lnTo>
                  <a:pt x="265057" y="143174"/>
                </a:lnTo>
                <a:lnTo>
                  <a:pt x="211819" y="165371"/>
                </a:lnTo>
                <a:lnTo>
                  <a:pt x="158615" y="189122"/>
                </a:lnTo>
                <a:lnTo>
                  <a:pt x="105524" y="214418"/>
                </a:lnTo>
                <a:lnTo>
                  <a:pt x="52626" y="241250"/>
                </a:lnTo>
                <a:lnTo>
                  <a:pt x="0" y="269610"/>
                </a:lnTo>
                <a:lnTo>
                  <a:pt x="56346" y="244127"/>
                </a:lnTo>
                <a:lnTo>
                  <a:pt x="112669" y="220405"/>
                </a:lnTo>
                <a:lnTo>
                  <a:pt x="168881" y="198451"/>
                </a:lnTo>
                <a:lnTo>
                  <a:pt x="224893" y="178268"/>
                </a:lnTo>
                <a:lnTo>
                  <a:pt x="280617" y="159864"/>
                </a:lnTo>
                <a:lnTo>
                  <a:pt x="335966" y="143242"/>
                </a:lnTo>
                <a:lnTo>
                  <a:pt x="390851" y="128409"/>
                </a:lnTo>
                <a:lnTo>
                  <a:pt x="445184" y="115370"/>
                </a:lnTo>
                <a:lnTo>
                  <a:pt x="498878" y="104129"/>
                </a:lnTo>
                <a:lnTo>
                  <a:pt x="551845" y="94694"/>
                </a:lnTo>
                <a:lnTo>
                  <a:pt x="603996" y="87068"/>
                </a:lnTo>
                <a:lnTo>
                  <a:pt x="655244" y="81258"/>
                </a:lnTo>
                <a:lnTo>
                  <a:pt x="705500" y="77269"/>
                </a:lnTo>
                <a:lnTo>
                  <a:pt x="754678" y="75105"/>
                </a:lnTo>
                <a:lnTo>
                  <a:pt x="1302534" y="74774"/>
                </a:lnTo>
                <a:lnTo>
                  <a:pt x="1284249" y="65688"/>
                </a:lnTo>
                <a:lnTo>
                  <a:pt x="1214725" y="39029"/>
                </a:lnTo>
                <a:lnTo>
                  <a:pt x="1177474" y="28310"/>
                </a:lnTo>
                <a:lnTo>
                  <a:pt x="1138670" y="19321"/>
                </a:lnTo>
                <a:lnTo>
                  <a:pt x="1098393" y="12051"/>
                </a:lnTo>
                <a:lnTo>
                  <a:pt x="1056720" y="6493"/>
                </a:lnTo>
                <a:lnTo>
                  <a:pt x="1013732" y="2638"/>
                </a:lnTo>
                <a:lnTo>
                  <a:pt x="969509" y="476"/>
                </a:lnTo>
                <a:lnTo>
                  <a:pt x="924129" y="0"/>
                </a:lnTo>
                <a:close/>
              </a:path>
              <a:path w="1448435" h="284480">
                <a:moveTo>
                  <a:pt x="1448054" y="81523"/>
                </a:moveTo>
                <a:lnTo>
                  <a:pt x="1374902" y="118861"/>
                </a:lnTo>
                <a:lnTo>
                  <a:pt x="1441390" y="118861"/>
                </a:lnTo>
                <a:lnTo>
                  <a:pt x="1448054" y="8152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706087" y="1548130"/>
            <a:ext cx="1000760" cy="1228725"/>
          </a:xfrm>
          <a:custGeom>
            <a:avLst/>
            <a:gdLst/>
            <a:ahLst/>
            <a:cxnLst/>
            <a:rect l="l" t="t" r="r" b="b"/>
            <a:pathLst>
              <a:path w="1000760" h="1228725">
                <a:moveTo>
                  <a:pt x="1000409" y="0"/>
                </a:moveTo>
                <a:lnTo>
                  <a:pt x="854232" y="74803"/>
                </a:lnTo>
                <a:lnTo>
                  <a:pt x="799014" y="103913"/>
                </a:lnTo>
                <a:lnTo>
                  <a:pt x="745223" y="134072"/>
                </a:lnTo>
                <a:lnTo>
                  <a:pt x="692904" y="165214"/>
                </a:lnTo>
                <a:lnTo>
                  <a:pt x="642104" y="197274"/>
                </a:lnTo>
                <a:lnTo>
                  <a:pt x="592870" y="230184"/>
                </a:lnTo>
                <a:lnTo>
                  <a:pt x="545249" y="263879"/>
                </a:lnTo>
                <a:lnTo>
                  <a:pt x="499286" y="298292"/>
                </a:lnTo>
                <a:lnTo>
                  <a:pt x="455030" y="333358"/>
                </a:lnTo>
                <a:lnTo>
                  <a:pt x="412526" y="369010"/>
                </a:lnTo>
                <a:lnTo>
                  <a:pt x="371821" y="405183"/>
                </a:lnTo>
                <a:lnTo>
                  <a:pt x="332962" y="441809"/>
                </a:lnTo>
                <a:lnTo>
                  <a:pt x="295996" y="478823"/>
                </a:lnTo>
                <a:lnTo>
                  <a:pt x="260969" y="516159"/>
                </a:lnTo>
                <a:lnTo>
                  <a:pt x="227928" y="553751"/>
                </a:lnTo>
                <a:lnTo>
                  <a:pt x="196919" y="591532"/>
                </a:lnTo>
                <a:lnTo>
                  <a:pt x="167989" y="629436"/>
                </a:lnTo>
                <a:lnTo>
                  <a:pt x="141186" y="667398"/>
                </a:lnTo>
                <a:lnTo>
                  <a:pt x="116554" y="705350"/>
                </a:lnTo>
                <a:lnTo>
                  <a:pt x="94142" y="743228"/>
                </a:lnTo>
                <a:lnTo>
                  <a:pt x="73974" y="781012"/>
                </a:lnTo>
                <a:lnTo>
                  <a:pt x="56163" y="818493"/>
                </a:lnTo>
                <a:lnTo>
                  <a:pt x="40688" y="855749"/>
                </a:lnTo>
                <a:lnTo>
                  <a:pt x="27620" y="892665"/>
                </a:lnTo>
                <a:lnTo>
                  <a:pt x="8887" y="965214"/>
                </a:lnTo>
                <a:lnTo>
                  <a:pt x="338" y="1035610"/>
                </a:lnTo>
                <a:lnTo>
                  <a:pt x="0" y="1069836"/>
                </a:lnTo>
                <a:lnTo>
                  <a:pt x="2346" y="1103326"/>
                </a:lnTo>
                <a:lnTo>
                  <a:pt x="7426" y="1136013"/>
                </a:lnTo>
                <a:lnTo>
                  <a:pt x="15285" y="1167831"/>
                </a:lnTo>
                <a:lnTo>
                  <a:pt x="25969" y="1198715"/>
                </a:lnTo>
                <a:lnTo>
                  <a:pt x="39527" y="1228598"/>
                </a:lnTo>
                <a:lnTo>
                  <a:pt x="185704" y="1153922"/>
                </a:lnTo>
                <a:lnTo>
                  <a:pt x="172147" y="1124028"/>
                </a:lnTo>
                <a:lnTo>
                  <a:pt x="161463" y="1093135"/>
                </a:lnTo>
                <a:lnTo>
                  <a:pt x="153606" y="1061308"/>
                </a:lnTo>
                <a:lnTo>
                  <a:pt x="148528" y="1028614"/>
                </a:lnTo>
                <a:lnTo>
                  <a:pt x="146184" y="995118"/>
                </a:lnTo>
                <a:lnTo>
                  <a:pt x="146526" y="960887"/>
                </a:lnTo>
                <a:lnTo>
                  <a:pt x="155081" y="890483"/>
                </a:lnTo>
                <a:lnTo>
                  <a:pt x="173821" y="817929"/>
                </a:lnTo>
                <a:lnTo>
                  <a:pt x="186913" y="780964"/>
                </a:lnTo>
                <a:lnTo>
                  <a:pt x="202372" y="743755"/>
                </a:lnTo>
                <a:lnTo>
                  <a:pt x="220209" y="706225"/>
                </a:lnTo>
                <a:lnTo>
                  <a:pt x="240359" y="668489"/>
                </a:lnTo>
                <a:lnTo>
                  <a:pt x="262774" y="630611"/>
                </a:lnTo>
                <a:lnTo>
                  <a:pt x="287409" y="592658"/>
                </a:lnTo>
                <a:lnTo>
                  <a:pt x="314215" y="554697"/>
                </a:lnTo>
                <a:lnTo>
                  <a:pt x="343147" y="516792"/>
                </a:lnTo>
                <a:lnTo>
                  <a:pt x="374158" y="479011"/>
                </a:lnTo>
                <a:lnTo>
                  <a:pt x="407201" y="441419"/>
                </a:lnTo>
                <a:lnTo>
                  <a:pt x="442229" y="404082"/>
                </a:lnTo>
                <a:lnTo>
                  <a:pt x="479196" y="367067"/>
                </a:lnTo>
                <a:lnTo>
                  <a:pt x="518054" y="330439"/>
                </a:lnTo>
                <a:lnTo>
                  <a:pt x="558758" y="294265"/>
                </a:lnTo>
                <a:lnTo>
                  <a:pt x="601260" y="258610"/>
                </a:lnTo>
                <a:lnTo>
                  <a:pt x="645514" y="223541"/>
                </a:lnTo>
                <a:lnTo>
                  <a:pt x="691472" y="189123"/>
                </a:lnTo>
                <a:lnTo>
                  <a:pt x="739089" y="155423"/>
                </a:lnTo>
                <a:lnTo>
                  <a:pt x="788317" y="122507"/>
                </a:lnTo>
                <a:lnTo>
                  <a:pt x="839110" y="90440"/>
                </a:lnTo>
                <a:lnTo>
                  <a:pt x="891420" y="59289"/>
                </a:lnTo>
                <a:lnTo>
                  <a:pt x="945202" y="29120"/>
                </a:lnTo>
                <a:lnTo>
                  <a:pt x="1000409" y="0"/>
                </a:lnTo>
                <a:close/>
              </a:path>
            </a:pathLst>
          </a:custGeom>
          <a:solidFill>
            <a:srgbClr val="CDCD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706087" y="1317266"/>
            <a:ext cx="2376170" cy="1459865"/>
          </a:xfrm>
          <a:custGeom>
            <a:avLst/>
            <a:gdLst/>
            <a:ahLst/>
            <a:cxnLst/>
            <a:rect l="l" t="t" r="r" b="b"/>
            <a:pathLst>
              <a:path w="2376170" h="1459864">
                <a:moveTo>
                  <a:pt x="1000409" y="230863"/>
                </a:moveTo>
                <a:lnTo>
                  <a:pt x="945202" y="259984"/>
                </a:lnTo>
                <a:lnTo>
                  <a:pt x="891420" y="290152"/>
                </a:lnTo>
                <a:lnTo>
                  <a:pt x="839110" y="321303"/>
                </a:lnTo>
                <a:lnTo>
                  <a:pt x="788317" y="353370"/>
                </a:lnTo>
                <a:lnTo>
                  <a:pt x="739089" y="386286"/>
                </a:lnTo>
                <a:lnTo>
                  <a:pt x="691472" y="419986"/>
                </a:lnTo>
                <a:lnTo>
                  <a:pt x="645514" y="454404"/>
                </a:lnTo>
                <a:lnTo>
                  <a:pt x="601260" y="489473"/>
                </a:lnTo>
                <a:lnTo>
                  <a:pt x="558758" y="525128"/>
                </a:lnTo>
                <a:lnTo>
                  <a:pt x="518054" y="561302"/>
                </a:lnTo>
                <a:lnTo>
                  <a:pt x="479196" y="597930"/>
                </a:lnTo>
                <a:lnTo>
                  <a:pt x="442229" y="634945"/>
                </a:lnTo>
                <a:lnTo>
                  <a:pt x="407201" y="672282"/>
                </a:lnTo>
                <a:lnTo>
                  <a:pt x="374158" y="709874"/>
                </a:lnTo>
                <a:lnTo>
                  <a:pt x="343147" y="747655"/>
                </a:lnTo>
                <a:lnTo>
                  <a:pt x="314215" y="785560"/>
                </a:lnTo>
                <a:lnTo>
                  <a:pt x="287409" y="823521"/>
                </a:lnTo>
                <a:lnTo>
                  <a:pt x="262774" y="861474"/>
                </a:lnTo>
                <a:lnTo>
                  <a:pt x="240359" y="899352"/>
                </a:lnTo>
                <a:lnTo>
                  <a:pt x="220209" y="937088"/>
                </a:lnTo>
                <a:lnTo>
                  <a:pt x="202372" y="974618"/>
                </a:lnTo>
                <a:lnTo>
                  <a:pt x="186894" y="1011875"/>
                </a:lnTo>
                <a:lnTo>
                  <a:pt x="173821" y="1048792"/>
                </a:lnTo>
                <a:lnTo>
                  <a:pt x="155081" y="1121346"/>
                </a:lnTo>
                <a:lnTo>
                  <a:pt x="146526" y="1191750"/>
                </a:lnTo>
                <a:lnTo>
                  <a:pt x="146184" y="1225981"/>
                </a:lnTo>
                <a:lnTo>
                  <a:pt x="148528" y="1259477"/>
                </a:lnTo>
                <a:lnTo>
                  <a:pt x="153606" y="1292171"/>
                </a:lnTo>
                <a:lnTo>
                  <a:pt x="161463" y="1323998"/>
                </a:lnTo>
                <a:lnTo>
                  <a:pt x="172147" y="1354891"/>
                </a:lnTo>
                <a:lnTo>
                  <a:pt x="185704" y="1384785"/>
                </a:lnTo>
                <a:lnTo>
                  <a:pt x="39527" y="1459461"/>
                </a:lnTo>
                <a:lnTo>
                  <a:pt x="15285" y="1398694"/>
                </a:lnTo>
                <a:lnTo>
                  <a:pt x="2346" y="1334189"/>
                </a:lnTo>
                <a:lnTo>
                  <a:pt x="0" y="1300699"/>
                </a:lnTo>
                <a:lnTo>
                  <a:pt x="338" y="1266473"/>
                </a:lnTo>
                <a:lnTo>
                  <a:pt x="8887" y="1196077"/>
                </a:lnTo>
                <a:lnTo>
                  <a:pt x="27620" y="1123528"/>
                </a:lnTo>
                <a:lnTo>
                  <a:pt x="40688" y="1086612"/>
                </a:lnTo>
                <a:lnTo>
                  <a:pt x="56163" y="1049356"/>
                </a:lnTo>
                <a:lnTo>
                  <a:pt x="73996" y="1011827"/>
                </a:lnTo>
                <a:lnTo>
                  <a:pt x="94142" y="974091"/>
                </a:lnTo>
                <a:lnTo>
                  <a:pt x="116554" y="936213"/>
                </a:lnTo>
                <a:lnTo>
                  <a:pt x="141186" y="898261"/>
                </a:lnTo>
                <a:lnTo>
                  <a:pt x="167989" y="860299"/>
                </a:lnTo>
                <a:lnTo>
                  <a:pt x="196919" y="822395"/>
                </a:lnTo>
                <a:lnTo>
                  <a:pt x="227928" y="784614"/>
                </a:lnTo>
                <a:lnTo>
                  <a:pt x="260969" y="747022"/>
                </a:lnTo>
                <a:lnTo>
                  <a:pt x="295996" y="709686"/>
                </a:lnTo>
                <a:lnTo>
                  <a:pt x="332962" y="672672"/>
                </a:lnTo>
                <a:lnTo>
                  <a:pt x="371821" y="636046"/>
                </a:lnTo>
                <a:lnTo>
                  <a:pt x="412526" y="599873"/>
                </a:lnTo>
                <a:lnTo>
                  <a:pt x="455030" y="564221"/>
                </a:lnTo>
                <a:lnTo>
                  <a:pt x="499286" y="529155"/>
                </a:lnTo>
                <a:lnTo>
                  <a:pt x="545249" y="494742"/>
                </a:lnTo>
                <a:lnTo>
                  <a:pt x="592870" y="461047"/>
                </a:lnTo>
                <a:lnTo>
                  <a:pt x="642104" y="428137"/>
                </a:lnTo>
                <a:lnTo>
                  <a:pt x="692904" y="396077"/>
                </a:lnTo>
                <a:lnTo>
                  <a:pt x="745223" y="364935"/>
                </a:lnTo>
                <a:lnTo>
                  <a:pt x="799014" y="334776"/>
                </a:lnTo>
                <a:lnTo>
                  <a:pt x="854232" y="305666"/>
                </a:lnTo>
                <a:lnTo>
                  <a:pt x="1000409" y="230863"/>
                </a:lnTo>
                <a:lnTo>
                  <a:pt x="1054903" y="203893"/>
                </a:lnTo>
                <a:lnTo>
                  <a:pt x="1109528" y="178562"/>
                </a:lnTo>
                <a:lnTo>
                  <a:pt x="1164200" y="154877"/>
                </a:lnTo>
                <a:lnTo>
                  <a:pt x="1218836" y="132844"/>
                </a:lnTo>
                <a:lnTo>
                  <a:pt x="1273353" y="112471"/>
                </a:lnTo>
                <a:lnTo>
                  <a:pt x="1327668" y="93765"/>
                </a:lnTo>
                <a:lnTo>
                  <a:pt x="1381696" y="76734"/>
                </a:lnTo>
                <a:lnTo>
                  <a:pt x="1435356" y="61385"/>
                </a:lnTo>
                <a:lnTo>
                  <a:pt x="1488563" y="47724"/>
                </a:lnTo>
                <a:lnTo>
                  <a:pt x="1541234" y="35759"/>
                </a:lnTo>
                <a:lnTo>
                  <a:pt x="1593287" y="25499"/>
                </a:lnTo>
                <a:lnTo>
                  <a:pt x="1644637" y="16948"/>
                </a:lnTo>
                <a:lnTo>
                  <a:pt x="1695202" y="10116"/>
                </a:lnTo>
                <a:lnTo>
                  <a:pt x="1744898" y="5009"/>
                </a:lnTo>
                <a:lnTo>
                  <a:pt x="1793643" y="1634"/>
                </a:lnTo>
                <a:lnTo>
                  <a:pt x="1841352" y="0"/>
                </a:lnTo>
                <a:lnTo>
                  <a:pt x="1887942" y="112"/>
                </a:lnTo>
                <a:lnTo>
                  <a:pt x="1933330" y="1978"/>
                </a:lnTo>
                <a:lnTo>
                  <a:pt x="1977434" y="5606"/>
                </a:lnTo>
                <a:lnTo>
                  <a:pt x="2020169" y="11003"/>
                </a:lnTo>
                <a:lnTo>
                  <a:pt x="2061452" y="18175"/>
                </a:lnTo>
                <a:lnTo>
                  <a:pt x="2101200" y="27131"/>
                </a:lnTo>
                <a:lnTo>
                  <a:pt x="2139330" y="37878"/>
                </a:lnTo>
                <a:lnTo>
                  <a:pt x="2175759" y="50422"/>
                </a:lnTo>
                <a:lnTo>
                  <a:pt x="2243179" y="80933"/>
                </a:lnTo>
                <a:lnTo>
                  <a:pt x="2302794" y="118722"/>
                </a:lnTo>
                <a:lnTo>
                  <a:pt x="2375946" y="81384"/>
                </a:lnTo>
                <a:lnTo>
                  <a:pt x="2339751" y="284203"/>
                </a:lnTo>
                <a:lnTo>
                  <a:pt x="2083465" y="230863"/>
                </a:lnTo>
                <a:lnTo>
                  <a:pt x="2156490" y="193398"/>
                </a:lnTo>
                <a:lnTo>
                  <a:pt x="2127126" y="173228"/>
                </a:lnTo>
                <a:lnTo>
                  <a:pt x="2062081" y="138557"/>
                </a:lnTo>
                <a:lnTo>
                  <a:pt x="2026576" y="124043"/>
                </a:lnTo>
                <a:lnTo>
                  <a:pt x="1989200" y="111404"/>
                </a:lnTo>
                <a:lnTo>
                  <a:pt x="1950041" y="100635"/>
                </a:lnTo>
                <a:lnTo>
                  <a:pt x="1909187" y="91728"/>
                </a:lnTo>
                <a:lnTo>
                  <a:pt x="1866726" y="84681"/>
                </a:lnTo>
                <a:lnTo>
                  <a:pt x="1822746" y="79486"/>
                </a:lnTo>
                <a:lnTo>
                  <a:pt x="1777334" y="76139"/>
                </a:lnTo>
                <a:lnTo>
                  <a:pt x="1730580" y="74634"/>
                </a:lnTo>
                <a:lnTo>
                  <a:pt x="1682570" y="74966"/>
                </a:lnTo>
                <a:lnTo>
                  <a:pt x="1633392" y="77129"/>
                </a:lnTo>
                <a:lnTo>
                  <a:pt x="1583136" y="81119"/>
                </a:lnTo>
                <a:lnTo>
                  <a:pt x="1531888" y="86929"/>
                </a:lnTo>
                <a:lnTo>
                  <a:pt x="1479737" y="94554"/>
                </a:lnTo>
                <a:lnTo>
                  <a:pt x="1426770" y="103990"/>
                </a:lnTo>
                <a:lnTo>
                  <a:pt x="1373076" y="115230"/>
                </a:lnTo>
                <a:lnTo>
                  <a:pt x="1318743" y="128269"/>
                </a:lnTo>
                <a:lnTo>
                  <a:pt x="1263858" y="143102"/>
                </a:lnTo>
                <a:lnTo>
                  <a:pt x="1208509" y="159724"/>
                </a:lnTo>
                <a:lnTo>
                  <a:pt x="1152785" y="178128"/>
                </a:lnTo>
                <a:lnTo>
                  <a:pt x="1096773" y="198311"/>
                </a:lnTo>
                <a:lnTo>
                  <a:pt x="1040562" y="220266"/>
                </a:lnTo>
                <a:lnTo>
                  <a:pt x="984238" y="243987"/>
                </a:lnTo>
                <a:lnTo>
                  <a:pt x="927892" y="269471"/>
                </a:lnTo>
              </a:path>
            </a:pathLst>
          </a:custGeom>
          <a:ln w="12699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516623" y="3829811"/>
            <a:ext cx="289560" cy="399415"/>
          </a:xfrm>
          <a:custGeom>
            <a:avLst/>
            <a:gdLst/>
            <a:ahLst/>
            <a:cxnLst/>
            <a:rect l="l" t="t" r="r" b="b"/>
            <a:pathLst>
              <a:path w="289559" h="399414">
                <a:moveTo>
                  <a:pt x="144779" y="0"/>
                </a:moveTo>
                <a:lnTo>
                  <a:pt x="0" y="199644"/>
                </a:lnTo>
                <a:lnTo>
                  <a:pt x="144779" y="399288"/>
                </a:lnTo>
                <a:lnTo>
                  <a:pt x="144779" y="299465"/>
                </a:lnTo>
                <a:lnTo>
                  <a:pt x="289559" y="299465"/>
                </a:lnTo>
                <a:lnTo>
                  <a:pt x="289559" y="99821"/>
                </a:lnTo>
                <a:lnTo>
                  <a:pt x="144779" y="99821"/>
                </a:lnTo>
                <a:lnTo>
                  <a:pt x="14477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516623" y="3829811"/>
            <a:ext cx="289560" cy="399415"/>
          </a:xfrm>
          <a:custGeom>
            <a:avLst/>
            <a:gdLst/>
            <a:ahLst/>
            <a:cxnLst/>
            <a:rect l="l" t="t" r="r" b="b"/>
            <a:pathLst>
              <a:path w="289559" h="399414">
                <a:moveTo>
                  <a:pt x="0" y="199644"/>
                </a:moveTo>
                <a:lnTo>
                  <a:pt x="144779" y="0"/>
                </a:lnTo>
                <a:lnTo>
                  <a:pt x="144779" y="99821"/>
                </a:lnTo>
                <a:lnTo>
                  <a:pt x="289559" y="99821"/>
                </a:lnTo>
                <a:lnTo>
                  <a:pt x="289559" y="299465"/>
                </a:lnTo>
                <a:lnTo>
                  <a:pt x="144779" y="299465"/>
                </a:lnTo>
                <a:lnTo>
                  <a:pt x="144779" y="399288"/>
                </a:lnTo>
                <a:lnTo>
                  <a:pt x="0" y="199644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852801" y="3223270"/>
            <a:ext cx="1156335" cy="544195"/>
          </a:xfrm>
          <a:custGeom>
            <a:avLst/>
            <a:gdLst/>
            <a:ahLst/>
            <a:cxnLst/>
            <a:rect l="l" t="t" r="r" b="b"/>
            <a:pathLst>
              <a:path w="1156335" h="544195">
                <a:moveTo>
                  <a:pt x="272034" y="408040"/>
                </a:moveTo>
                <a:lnTo>
                  <a:pt x="0" y="408040"/>
                </a:lnTo>
                <a:lnTo>
                  <a:pt x="102616" y="544057"/>
                </a:lnTo>
                <a:lnTo>
                  <a:pt x="272034" y="408040"/>
                </a:lnTo>
                <a:close/>
              </a:path>
              <a:path w="1156335" h="544195">
                <a:moveTo>
                  <a:pt x="1095511" y="0"/>
                </a:moveTo>
                <a:lnTo>
                  <a:pt x="1035765" y="628"/>
                </a:lnTo>
                <a:lnTo>
                  <a:pt x="976697" y="2978"/>
                </a:lnTo>
                <a:lnTo>
                  <a:pt x="918415" y="7008"/>
                </a:lnTo>
                <a:lnTo>
                  <a:pt x="861027" y="12678"/>
                </a:lnTo>
                <a:lnTo>
                  <a:pt x="804642" y="19947"/>
                </a:lnTo>
                <a:lnTo>
                  <a:pt x="749369" y="28775"/>
                </a:lnTo>
                <a:lnTo>
                  <a:pt x="695315" y="39122"/>
                </a:lnTo>
                <a:lnTo>
                  <a:pt x="642589" y="50946"/>
                </a:lnTo>
                <a:lnTo>
                  <a:pt x="591300" y="64207"/>
                </a:lnTo>
                <a:lnTo>
                  <a:pt x="541556" y="78866"/>
                </a:lnTo>
                <a:lnTo>
                  <a:pt x="493466" y="94880"/>
                </a:lnTo>
                <a:lnTo>
                  <a:pt x="447137" y="112210"/>
                </a:lnTo>
                <a:lnTo>
                  <a:pt x="402678" y="130815"/>
                </a:lnTo>
                <a:lnTo>
                  <a:pt x="360198" y="150655"/>
                </a:lnTo>
                <a:lnTo>
                  <a:pt x="319805" y="171689"/>
                </a:lnTo>
                <a:lnTo>
                  <a:pt x="281607" y="193876"/>
                </a:lnTo>
                <a:lnTo>
                  <a:pt x="245713" y="217177"/>
                </a:lnTo>
                <a:lnTo>
                  <a:pt x="212232" y="241549"/>
                </a:lnTo>
                <a:lnTo>
                  <a:pt x="181271" y="266954"/>
                </a:lnTo>
                <a:lnTo>
                  <a:pt x="152939" y="293351"/>
                </a:lnTo>
                <a:lnTo>
                  <a:pt x="104597" y="348956"/>
                </a:lnTo>
                <a:lnTo>
                  <a:pt x="68072" y="408040"/>
                </a:lnTo>
                <a:lnTo>
                  <a:pt x="204088" y="408040"/>
                </a:lnTo>
                <a:lnTo>
                  <a:pt x="221260" y="377407"/>
                </a:lnTo>
                <a:lnTo>
                  <a:pt x="241667" y="347607"/>
                </a:lnTo>
                <a:lnTo>
                  <a:pt x="291734" y="290704"/>
                </a:lnTo>
                <a:lnTo>
                  <a:pt x="321169" y="263696"/>
                </a:lnTo>
                <a:lnTo>
                  <a:pt x="353390" y="237715"/>
                </a:lnTo>
                <a:lnTo>
                  <a:pt x="388282" y="212810"/>
                </a:lnTo>
                <a:lnTo>
                  <a:pt x="425734" y="189028"/>
                </a:lnTo>
                <a:lnTo>
                  <a:pt x="465633" y="166419"/>
                </a:lnTo>
                <a:lnTo>
                  <a:pt x="507867" y="145030"/>
                </a:lnTo>
                <a:lnTo>
                  <a:pt x="552323" y="124910"/>
                </a:lnTo>
                <a:lnTo>
                  <a:pt x="598888" y="106106"/>
                </a:lnTo>
                <a:lnTo>
                  <a:pt x="647451" y="88668"/>
                </a:lnTo>
                <a:lnTo>
                  <a:pt x="697898" y="72643"/>
                </a:lnTo>
                <a:lnTo>
                  <a:pt x="750118" y="58081"/>
                </a:lnTo>
                <a:lnTo>
                  <a:pt x="803997" y="45028"/>
                </a:lnTo>
                <a:lnTo>
                  <a:pt x="859424" y="33534"/>
                </a:lnTo>
                <a:lnTo>
                  <a:pt x="916285" y="23647"/>
                </a:lnTo>
                <a:lnTo>
                  <a:pt x="974468" y="15415"/>
                </a:lnTo>
                <a:lnTo>
                  <a:pt x="1033861" y="8886"/>
                </a:lnTo>
                <a:lnTo>
                  <a:pt x="1094352" y="4109"/>
                </a:lnTo>
                <a:lnTo>
                  <a:pt x="1155827" y="1132"/>
                </a:lnTo>
                <a:lnTo>
                  <a:pt x="109551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940555" y="3223260"/>
            <a:ext cx="1189355" cy="544195"/>
          </a:xfrm>
          <a:custGeom>
            <a:avLst/>
            <a:gdLst/>
            <a:ahLst/>
            <a:cxnLst/>
            <a:rect l="l" t="t" r="r" b="b"/>
            <a:pathLst>
              <a:path w="1189354" h="544195">
                <a:moveTo>
                  <a:pt x="136017" y="0"/>
                </a:moveTo>
                <a:lnTo>
                  <a:pt x="0" y="0"/>
                </a:lnTo>
                <a:lnTo>
                  <a:pt x="61882" y="923"/>
                </a:lnTo>
                <a:lnTo>
                  <a:pt x="122824" y="3660"/>
                </a:lnTo>
                <a:lnTo>
                  <a:pt x="182725" y="8159"/>
                </a:lnTo>
                <a:lnTo>
                  <a:pt x="241487" y="14369"/>
                </a:lnTo>
                <a:lnTo>
                  <a:pt x="299012" y="22239"/>
                </a:lnTo>
                <a:lnTo>
                  <a:pt x="355199" y="31718"/>
                </a:lnTo>
                <a:lnTo>
                  <a:pt x="409952" y="42755"/>
                </a:lnTo>
                <a:lnTo>
                  <a:pt x="463170" y="55299"/>
                </a:lnTo>
                <a:lnTo>
                  <a:pt x="514755" y="69299"/>
                </a:lnTo>
                <a:lnTo>
                  <a:pt x="564608" y="84704"/>
                </a:lnTo>
                <a:lnTo>
                  <a:pt x="612631" y="101463"/>
                </a:lnTo>
                <a:lnTo>
                  <a:pt x="658724" y="119525"/>
                </a:lnTo>
                <a:lnTo>
                  <a:pt x="702789" y="138838"/>
                </a:lnTo>
                <a:lnTo>
                  <a:pt x="744727" y="159353"/>
                </a:lnTo>
                <a:lnTo>
                  <a:pt x="784440" y="181017"/>
                </a:lnTo>
                <a:lnTo>
                  <a:pt x="821828" y="203780"/>
                </a:lnTo>
                <a:lnTo>
                  <a:pt x="856793" y="227591"/>
                </a:lnTo>
                <a:lnTo>
                  <a:pt x="889235" y="252398"/>
                </a:lnTo>
                <a:lnTo>
                  <a:pt x="919057" y="278152"/>
                </a:lnTo>
                <a:lnTo>
                  <a:pt x="970442" y="332291"/>
                </a:lnTo>
                <a:lnTo>
                  <a:pt x="1010159" y="389601"/>
                </a:lnTo>
                <a:lnTo>
                  <a:pt x="1037415" y="449673"/>
                </a:lnTo>
                <a:lnTo>
                  <a:pt x="1051423" y="512099"/>
                </a:lnTo>
                <a:lnTo>
                  <a:pt x="1053211" y="544067"/>
                </a:lnTo>
                <a:lnTo>
                  <a:pt x="1189228" y="544067"/>
                </a:lnTo>
                <a:lnTo>
                  <a:pt x="1182142" y="480617"/>
                </a:lnTo>
                <a:lnTo>
                  <a:pt x="1161411" y="419317"/>
                </a:lnTo>
                <a:lnTo>
                  <a:pt x="1127825" y="360575"/>
                </a:lnTo>
                <a:lnTo>
                  <a:pt x="1082176" y="304799"/>
                </a:lnTo>
                <a:lnTo>
                  <a:pt x="1025252" y="252398"/>
                </a:lnTo>
                <a:lnTo>
                  <a:pt x="992810" y="227591"/>
                </a:lnTo>
                <a:lnTo>
                  <a:pt x="957845" y="203780"/>
                </a:lnTo>
                <a:lnTo>
                  <a:pt x="920457" y="181017"/>
                </a:lnTo>
                <a:lnTo>
                  <a:pt x="880745" y="159353"/>
                </a:lnTo>
                <a:lnTo>
                  <a:pt x="838806" y="138838"/>
                </a:lnTo>
                <a:lnTo>
                  <a:pt x="794741" y="119525"/>
                </a:lnTo>
                <a:lnTo>
                  <a:pt x="748648" y="101463"/>
                </a:lnTo>
                <a:lnTo>
                  <a:pt x="700625" y="84704"/>
                </a:lnTo>
                <a:lnTo>
                  <a:pt x="650772" y="69299"/>
                </a:lnTo>
                <a:lnTo>
                  <a:pt x="599187" y="55299"/>
                </a:lnTo>
                <a:lnTo>
                  <a:pt x="545969" y="42755"/>
                </a:lnTo>
                <a:lnTo>
                  <a:pt x="491216" y="31718"/>
                </a:lnTo>
                <a:lnTo>
                  <a:pt x="435029" y="22239"/>
                </a:lnTo>
                <a:lnTo>
                  <a:pt x="377504" y="14369"/>
                </a:lnTo>
                <a:lnTo>
                  <a:pt x="318742" y="8159"/>
                </a:lnTo>
                <a:lnTo>
                  <a:pt x="258841" y="3660"/>
                </a:lnTo>
                <a:lnTo>
                  <a:pt x="197899" y="923"/>
                </a:lnTo>
                <a:lnTo>
                  <a:pt x="136017" y="0"/>
                </a:lnTo>
                <a:close/>
              </a:path>
            </a:pathLst>
          </a:custGeom>
          <a:solidFill>
            <a:srgbClr val="CD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852801" y="3223260"/>
            <a:ext cx="2277110" cy="544195"/>
          </a:xfrm>
          <a:custGeom>
            <a:avLst/>
            <a:gdLst/>
            <a:ahLst/>
            <a:cxnLst/>
            <a:rect l="l" t="t" r="r" b="b"/>
            <a:pathLst>
              <a:path w="2277110" h="544195">
                <a:moveTo>
                  <a:pt x="1155827" y="1142"/>
                </a:moveTo>
                <a:lnTo>
                  <a:pt x="1094352" y="4119"/>
                </a:lnTo>
                <a:lnTo>
                  <a:pt x="1033861" y="8896"/>
                </a:lnTo>
                <a:lnTo>
                  <a:pt x="974468" y="15425"/>
                </a:lnTo>
                <a:lnTo>
                  <a:pt x="916285" y="23657"/>
                </a:lnTo>
                <a:lnTo>
                  <a:pt x="859424" y="33544"/>
                </a:lnTo>
                <a:lnTo>
                  <a:pt x="803997" y="45039"/>
                </a:lnTo>
                <a:lnTo>
                  <a:pt x="750118" y="58091"/>
                </a:lnTo>
                <a:lnTo>
                  <a:pt x="697898" y="72654"/>
                </a:lnTo>
                <a:lnTo>
                  <a:pt x="647451" y="88678"/>
                </a:lnTo>
                <a:lnTo>
                  <a:pt x="598888" y="106116"/>
                </a:lnTo>
                <a:lnTo>
                  <a:pt x="552323" y="124920"/>
                </a:lnTo>
                <a:lnTo>
                  <a:pt x="507867" y="145040"/>
                </a:lnTo>
                <a:lnTo>
                  <a:pt x="465633" y="166429"/>
                </a:lnTo>
                <a:lnTo>
                  <a:pt x="425734" y="189039"/>
                </a:lnTo>
                <a:lnTo>
                  <a:pt x="388282" y="212820"/>
                </a:lnTo>
                <a:lnTo>
                  <a:pt x="353390" y="237725"/>
                </a:lnTo>
                <a:lnTo>
                  <a:pt x="321169" y="263706"/>
                </a:lnTo>
                <a:lnTo>
                  <a:pt x="291734" y="290714"/>
                </a:lnTo>
                <a:lnTo>
                  <a:pt x="265196" y="318701"/>
                </a:lnTo>
                <a:lnTo>
                  <a:pt x="221260" y="377417"/>
                </a:lnTo>
                <a:lnTo>
                  <a:pt x="204088" y="408050"/>
                </a:lnTo>
                <a:lnTo>
                  <a:pt x="272034" y="408050"/>
                </a:lnTo>
                <a:lnTo>
                  <a:pt x="102616" y="544067"/>
                </a:lnTo>
                <a:lnTo>
                  <a:pt x="0" y="408050"/>
                </a:lnTo>
                <a:lnTo>
                  <a:pt x="68072" y="408050"/>
                </a:lnTo>
                <a:lnTo>
                  <a:pt x="84616" y="378414"/>
                </a:lnTo>
                <a:lnTo>
                  <a:pt x="126648" y="321566"/>
                </a:lnTo>
                <a:lnTo>
                  <a:pt x="179915" y="268226"/>
                </a:lnTo>
                <a:lnTo>
                  <a:pt x="210502" y="242976"/>
                </a:lnTo>
                <a:lnTo>
                  <a:pt x="243587" y="218728"/>
                </a:lnTo>
                <a:lnTo>
                  <a:pt x="279066" y="195523"/>
                </a:lnTo>
                <a:lnTo>
                  <a:pt x="316835" y="173403"/>
                </a:lnTo>
                <a:lnTo>
                  <a:pt x="356791" y="152409"/>
                </a:lnTo>
                <a:lnTo>
                  <a:pt x="398830" y="132583"/>
                </a:lnTo>
                <a:lnTo>
                  <a:pt x="442848" y="113966"/>
                </a:lnTo>
                <a:lnTo>
                  <a:pt x="488743" y="96600"/>
                </a:lnTo>
                <a:lnTo>
                  <a:pt x="536410" y="80527"/>
                </a:lnTo>
                <a:lnTo>
                  <a:pt x="585745" y="65787"/>
                </a:lnTo>
                <a:lnTo>
                  <a:pt x="636646" y="52422"/>
                </a:lnTo>
                <a:lnTo>
                  <a:pt x="689008" y="40475"/>
                </a:lnTo>
                <a:lnTo>
                  <a:pt x="742727" y="29985"/>
                </a:lnTo>
                <a:lnTo>
                  <a:pt x="797701" y="20996"/>
                </a:lnTo>
                <a:lnTo>
                  <a:pt x="853825" y="13548"/>
                </a:lnTo>
                <a:lnTo>
                  <a:pt x="910996" y="7683"/>
                </a:lnTo>
                <a:lnTo>
                  <a:pt x="969111" y="3442"/>
                </a:lnTo>
                <a:lnTo>
                  <a:pt x="1028065" y="867"/>
                </a:lnTo>
                <a:lnTo>
                  <a:pt x="1087754" y="0"/>
                </a:lnTo>
                <a:lnTo>
                  <a:pt x="1223772" y="0"/>
                </a:lnTo>
                <a:lnTo>
                  <a:pt x="1285654" y="923"/>
                </a:lnTo>
                <a:lnTo>
                  <a:pt x="1346596" y="3660"/>
                </a:lnTo>
                <a:lnTo>
                  <a:pt x="1406497" y="8159"/>
                </a:lnTo>
                <a:lnTo>
                  <a:pt x="1465259" y="14369"/>
                </a:lnTo>
                <a:lnTo>
                  <a:pt x="1522784" y="22239"/>
                </a:lnTo>
                <a:lnTo>
                  <a:pt x="1578971" y="31718"/>
                </a:lnTo>
                <a:lnTo>
                  <a:pt x="1633724" y="42755"/>
                </a:lnTo>
                <a:lnTo>
                  <a:pt x="1686942" y="55299"/>
                </a:lnTo>
                <a:lnTo>
                  <a:pt x="1738527" y="69299"/>
                </a:lnTo>
                <a:lnTo>
                  <a:pt x="1788380" y="84704"/>
                </a:lnTo>
                <a:lnTo>
                  <a:pt x="1836403" y="101463"/>
                </a:lnTo>
                <a:lnTo>
                  <a:pt x="1882496" y="119525"/>
                </a:lnTo>
                <a:lnTo>
                  <a:pt x="1926561" y="138838"/>
                </a:lnTo>
                <a:lnTo>
                  <a:pt x="1968500" y="159353"/>
                </a:lnTo>
                <a:lnTo>
                  <a:pt x="2008212" y="181017"/>
                </a:lnTo>
                <a:lnTo>
                  <a:pt x="2045600" y="203780"/>
                </a:lnTo>
                <a:lnTo>
                  <a:pt x="2080565" y="227591"/>
                </a:lnTo>
                <a:lnTo>
                  <a:pt x="2113007" y="252398"/>
                </a:lnTo>
                <a:lnTo>
                  <a:pt x="2142829" y="278152"/>
                </a:lnTo>
                <a:lnTo>
                  <a:pt x="2194214" y="332291"/>
                </a:lnTo>
                <a:lnTo>
                  <a:pt x="2233931" y="389601"/>
                </a:lnTo>
                <a:lnTo>
                  <a:pt x="2261187" y="449673"/>
                </a:lnTo>
                <a:lnTo>
                  <a:pt x="2275195" y="512099"/>
                </a:lnTo>
                <a:lnTo>
                  <a:pt x="2276983" y="544067"/>
                </a:lnTo>
                <a:lnTo>
                  <a:pt x="2140966" y="544067"/>
                </a:lnTo>
                <a:lnTo>
                  <a:pt x="2139178" y="512099"/>
                </a:lnTo>
                <a:lnTo>
                  <a:pt x="2133880" y="480617"/>
                </a:lnTo>
                <a:lnTo>
                  <a:pt x="2113149" y="419317"/>
                </a:lnTo>
                <a:lnTo>
                  <a:pt x="2079563" y="360575"/>
                </a:lnTo>
                <a:lnTo>
                  <a:pt x="2033914" y="304799"/>
                </a:lnTo>
                <a:lnTo>
                  <a:pt x="1976990" y="252398"/>
                </a:lnTo>
                <a:lnTo>
                  <a:pt x="1944548" y="227591"/>
                </a:lnTo>
                <a:lnTo>
                  <a:pt x="1909583" y="203780"/>
                </a:lnTo>
                <a:lnTo>
                  <a:pt x="1872195" y="181017"/>
                </a:lnTo>
                <a:lnTo>
                  <a:pt x="1832482" y="159353"/>
                </a:lnTo>
                <a:lnTo>
                  <a:pt x="1790544" y="138838"/>
                </a:lnTo>
                <a:lnTo>
                  <a:pt x="1746479" y="119525"/>
                </a:lnTo>
                <a:lnTo>
                  <a:pt x="1700386" y="101463"/>
                </a:lnTo>
                <a:lnTo>
                  <a:pt x="1652363" y="84704"/>
                </a:lnTo>
                <a:lnTo>
                  <a:pt x="1602510" y="69299"/>
                </a:lnTo>
                <a:lnTo>
                  <a:pt x="1550925" y="55299"/>
                </a:lnTo>
                <a:lnTo>
                  <a:pt x="1497707" y="42755"/>
                </a:lnTo>
                <a:lnTo>
                  <a:pt x="1442954" y="31718"/>
                </a:lnTo>
                <a:lnTo>
                  <a:pt x="1386767" y="22239"/>
                </a:lnTo>
                <a:lnTo>
                  <a:pt x="1329242" y="14369"/>
                </a:lnTo>
                <a:lnTo>
                  <a:pt x="1270480" y="8159"/>
                </a:lnTo>
                <a:lnTo>
                  <a:pt x="1210579" y="3660"/>
                </a:lnTo>
                <a:lnTo>
                  <a:pt x="1149637" y="923"/>
                </a:lnTo>
                <a:lnTo>
                  <a:pt x="1087754" y="0"/>
                </a:lnTo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306567" y="1104900"/>
            <a:ext cx="762000" cy="291465"/>
          </a:xfrm>
          <a:custGeom>
            <a:avLst/>
            <a:gdLst/>
            <a:ahLst/>
            <a:cxnLst/>
            <a:rect l="l" t="t" r="r" b="b"/>
            <a:pathLst>
              <a:path w="762000" h="291465">
                <a:moveTo>
                  <a:pt x="571500" y="145541"/>
                </a:moveTo>
                <a:lnTo>
                  <a:pt x="190500" y="145541"/>
                </a:lnTo>
                <a:lnTo>
                  <a:pt x="190500" y="291084"/>
                </a:lnTo>
                <a:lnTo>
                  <a:pt x="571500" y="291084"/>
                </a:lnTo>
                <a:lnTo>
                  <a:pt x="571500" y="145541"/>
                </a:lnTo>
                <a:close/>
              </a:path>
              <a:path w="762000" h="291465">
                <a:moveTo>
                  <a:pt x="381000" y="0"/>
                </a:moveTo>
                <a:lnTo>
                  <a:pt x="0" y="145541"/>
                </a:lnTo>
                <a:lnTo>
                  <a:pt x="762000" y="145541"/>
                </a:lnTo>
                <a:lnTo>
                  <a:pt x="381000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306567" y="1104900"/>
            <a:ext cx="762000" cy="291465"/>
          </a:xfrm>
          <a:custGeom>
            <a:avLst/>
            <a:gdLst/>
            <a:ahLst/>
            <a:cxnLst/>
            <a:rect l="l" t="t" r="r" b="b"/>
            <a:pathLst>
              <a:path w="762000" h="291465">
                <a:moveTo>
                  <a:pt x="762000" y="145541"/>
                </a:moveTo>
                <a:lnTo>
                  <a:pt x="571500" y="145541"/>
                </a:lnTo>
                <a:lnTo>
                  <a:pt x="571500" y="291084"/>
                </a:lnTo>
                <a:lnTo>
                  <a:pt x="190500" y="291084"/>
                </a:lnTo>
                <a:lnTo>
                  <a:pt x="190500" y="145541"/>
                </a:lnTo>
                <a:lnTo>
                  <a:pt x="0" y="145541"/>
                </a:lnTo>
                <a:lnTo>
                  <a:pt x="381000" y="0"/>
                </a:lnTo>
                <a:lnTo>
                  <a:pt x="762000" y="145541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3456432" y="580644"/>
            <a:ext cx="4464050" cy="401320"/>
          </a:xfrm>
          <a:prstGeom prst="rect">
            <a:avLst/>
          </a:prstGeom>
          <a:solidFill>
            <a:srgbClr val="00AFEF"/>
          </a:solidFill>
        </p:spPr>
        <p:txBody>
          <a:bodyPr vert="horz" wrap="square" lIns="0" tIns="4064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20"/>
              </a:spcBef>
            </a:pPr>
            <a:r>
              <a:rPr sz="2000" dirty="0">
                <a:latin typeface="Century Gothic"/>
                <a:cs typeface="Century Gothic"/>
              </a:rPr>
              <a:t>eventuale prosecuzione</a:t>
            </a:r>
            <a:r>
              <a:rPr sz="2000" spc="-7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contratto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38" name="object 3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1049</Words>
  <Application>Microsoft Office PowerPoint</Application>
  <PresentationFormat>Personalizzato</PresentationFormat>
  <Paragraphs>209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Office Theme</vt:lpstr>
      <vt:lpstr>Apprendistato  nord - est</vt:lpstr>
      <vt:lpstr>riferimenti normativi</vt:lpstr>
      <vt:lpstr>definizione (D.lgs 15 giugno 2015, n. 81 art. 41)</vt:lpstr>
      <vt:lpstr>struttura del percorso</vt:lpstr>
      <vt:lpstr>Diapositiva 5</vt:lpstr>
      <vt:lpstr>Diapositiva 6</vt:lpstr>
      <vt:lpstr>Diapositiva 7</vt:lpstr>
      <vt:lpstr>gli step di realizzazione</vt:lpstr>
      <vt:lpstr>Il modello</vt:lpstr>
      <vt:lpstr>operativamente…</vt:lpstr>
      <vt:lpstr>Diapositiva 11</vt:lpstr>
      <vt:lpstr>Diapositiva 12</vt:lpstr>
      <vt:lpstr>l’azienda: requisiti</vt:lpstr>
      <vt:lpstr>il tutor aziendale: funzioni</vt:lpstr>
      <vt:lpstr>Rapporto fra Impresa e scuola</vt:lpstr>
      <vt:lpstr>alcuni vantaggi per le aziende…</vt:lpstr>
      <vt:lpstr>Benefici per la  SCUOLA</vt:lpstr>
      <vt:lpstr>Benefici per alunni e famiglie</vt:lpstr>
      <vt:lpstr>Benefici per le imprese</vt:lpstr>
      <vt:lpstr>Focus formazione: tipologie e contenuti</vt:lpstr>
      <vt:lpstr>Nel PFI, scuola e azienda  definiscono i contenuti della  formazione e ne determinano</vt:lpstr>
      <vt:lpstr>Focus formazione: metodologie</vt:lpstr>
      <vt:lpstr>Diapositiva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Apprendistato nord - est</dc:title>
  <dc:creator>jijo</dc:creator>
  <cp:lastModifiedBy>714848</cp:lastModifiedBy>
  <cp:revision>1</cp:revision>
  <dcterms:created xsi:type="dcterms:W3CDTF">2019-12-14T09:38:10Z</dcterms:created>
  <dcterms:modified xsi:type="dcterms:W3CDTF">2021-05-07T09:13:41Z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2017-11-10T00:00:00Z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2019-12-14T00:00:00Z</vt:filetime>
  </property>
</Properties>
</file>