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sldIdLst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BE44C-90EF-FF42-9CDD-66C57A221AC4}" type="doc">
      <dgm:prSet loTypeId="urn:microsoft.com/office/officeart/2008/layout/VerticalCurvedList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212B2C58-5ACC-0A46-AE48-AB575AE97343}">
      <dgm:prSet phldrT="[Testo]"/>
      <dgm:spPr/>
      <dgm:t>
        <a:bodyPr/>
        <a:lstStyle/>
        <a:p>
          <a:r>
            <a:rPr lang="it-IT" b="1" dirty="0"/>
            <a:t>Selezione:</a:t>
          </a:r>
          <a:r>
            <a:rPr lang="it-IT" dirty="0"/>
            <a:t> possibilità di scegliere tra gli  studenti dei percorsi di formazione in base alle caratteristiche</a:t>
          </a:r>
        </a:p>
      </dgm:t>
    </dgm:pt>
    <dgm:pt modelId="{50C27838-569E-D84A-B52F-E6FF2A61200E}" type="parTrans" cxnId="{B8C7ACA0-76B1-6649-A225-78A62FCA65F5}">
      <dgm:prSet/>
      <dgm:spPr/>
      <dgm:t>
        <a:bodyPr/>
        <a:lstStyle/>
        <a:p>
          <a:endParaRPr lang="it-IT"/>
        </a:p>
      </dgm:t>
    </dgm:pt>
    <dgm:pt modelId="{14C2D337-ED78-1144-9079-EA95190CC085}" type="sibTrans" cxnId="{B8C7ACA0-76B1-6649-A225-78A62FCA65F5}">
      <dgm:prSet/>
      <dgm:spPr/>
      <dgm:t>
        <a:bodyPr/>
        <a:lstStyle/>
        <a:p>
          <a:endParaRPr lang="it-IT"/>
        </a:p>
      </dgm:t>
    </dgm:pt>
    <dgm:pt modelId="{9C38A3A6-14DB-2A43-ABA8-C7961769BF4E}">
      <dgm:prSet phldrT="[Testo]"/>
      <dgm:spPr>
        <a:solidFill>
          <a:srgbClr val="92D050"/>
        </a:solidFill>
      </dgm:spPr>
      <dgm:t>
        <a:bodyPr/>
        <a:lstStyle/>
        <a:p>
          <a:r>
            <a:rPr lang="it-IT" b="1" dirty="0"/>
            <a:t>Formazione : acquisizione di competenze di mestiere specifiche per l’azienda</a:t>
          </a:r>
          <a:r>
            <a:rPr lang="it-IT" dirty="0"/>
            <a:t> di appartenenza con il supporto di dell’Istituzione Formativa</a:t>
          </a:r>
        </a:p>
      </dgm:t>
    </dgm:pt>
    <dgm:pt modelId="{4A95D21D-C026-EC48-A31E-05512DF212B8}" type="parTrans" cxnId="{2F3038C9-BA26-0141-93E6-76F668694243}">
      <dgm:prSet/>
      <dgm:spPr/>
      <dgm:t>
        <a:bodyPr/>
        <a:lstStyle/>
        <a:p>
          <a:endParaRPr lang="it-IT"/>
        </a:p>
      </dgm:t>
    </dgm:pt>
    <dgm:pt modelId="{1BCCDF44-7054-0341-98C9-CE61EB403E90}" type="sibTrans" cxnId="{2F3038C9-BA26-0141-93E6-76F668694243}">
      <dgm:prSet/>
      <dgm:spPr/>
      <dgm:t>
        <a:bodyPr/>
        <a:lstStyle/>
        <a:p>
          <a:endParaRPr lang="it-IT"/>
        </a:p>
      </dgm:t>
    </dgm:pt>
    <dgm:pt modelId="{9C7ECA10-88B3-6A40-A43B-7D9FA06D97C8}">
      <dgm:prSet/>
      <dgm:spPr>
        <a:solidFill>
          <a:srgbClr val="FFC91D"/>
        </a:solidFill>
      </dgm:spPr>
      <dgm:t>
        <a:bodyPr/>
        <a:lstStyle/>
        <a:p>
          <a:r>
            <a:rPr lang="it-IT" b="1" noProof="0" dirty="0"/>
            <a:t>Condivisione</a:t>
          </a:r>
          <a:r>
            <a:rPr lang="it-IT" b="1" baseline="0" noProof="0" dirty="0"/>
            <a:t> coordinamento con ente formativo</a:t>
          </a:r>
          <a:r>
            <a:rPr lang="it-IT" baseline="0" noProof="0" dirty="0"/>
            <a:t>: cura educativa oltre che formativa</a:t>
          </a:r>
          <a:endParaRPr lang="it-IT" noProof="0" dirty="0"/>
        </a:p>
      </dgm:t>
    </dgm:pt>
    <dgm:pt modelId="{7E6903A9-C576-8141-8A38-7F3705DCF063}" type="parTrans" cxnId="{B5AEAED2-A6F8-CF44-8218-D163E8455327}">
      <dgm:prSet/>
      <dgm:spPr/>
      <dgm:t>
        <a:bodyPr/>
        <a:lstStyle/>
        <a:p>
          <a:endParaRPr lang="it-IT"/>
        </a:p>
      </dgm:t>
    </dgm:pt>
    <dgm:pt modelId="{AE668184-8C12-CB4D-9F28-3C2078893F99}" type="sibTrans" cxnId="{B5AEAED2-A6F8-CF44-8218-D163E8455327}">
      <dgm:prSet/>
      <dgm:spPr/>
      <dgm:t>
        <a:bodyPr/>
        <a:lstStyle/>
        <a:p>
          <a:endParaRPr lang="it-IT"/>
        </a:p>
      </dgm:t>
    </dgm:pt>
    <dgm:pt modelId="{F1A0445F-2F9A-A342-81B7-8C217A11FE0B}">
      <dgm:prSet/>
      <dgm:spPr/>
      <dgm:t>
        <a:bodyPr/>
        <a:lstStyle/>
        <a:p>
          <a:r>
            <a:rPr lang="it-IT" b="1" strike="sngStrike" baseline="0" noProof="0" dirty="0"/>
            <a:t> </a:t>
          </a:r>
          <a:r>
            <a:rPr lang="it-IT" b="1" dirty="0"/>
            <a:t>Possibilità di recesso per le parti (azienda e lavoratore): </a:t>
          </a:r>
          <a:r>
            <a:rPr lang="it-IT" b="0" dirty="0"/>
            <a:t>al termine del contratto ovvero del periodo formativo</a:t>
          </a:r>
          <a:endParaRPr lang="it-IT" b="0" strike="sngStrike" noProof="0" dirty="0"/>
        </a:p>
      </dgm:t>
    </dgm:pt>
    <dgm:pt modelId="{3D98B8B6-68D7-E146-8B94-7D4E0AC758B4}" type="parTrans" cxnId="{154BE75A-2503-5445-899E-11DBD3A717FE}">
      <dgm:prSet/>
      <dgm:spPr/>
      <dgm:t>
        <a:bodyPr/>
        <a:lstStyle/>
        <a:p>
          <a:endParaRPr lang="it-IT"/>
        </a:p>
      </dgm:t>
    </dgm:pt>
    <dgm:pt modelId="{4D4E00C2-F3F4-814E-965D-9A499507BDA5}" type="sibTrans" cxnId="{154BE75A-2503-5445-899E-11DBD3A717FE}">
      <dgm:prSet/>
      <dgm:spPr/>
      <dgm:t>
        <a:bodyPr/>
        <a:lstStyle/>
        <a:p>
          <a:endParaRPr lang="it-IT"/>
        </a:p>
      </dgm:t>
    </dgm:pt>
    <dgm:pt modelId="{D3767368-92F7-424F-A89B-C553A06FEB3C}">
      <dgm:prSet phldrT="[Testo]"/>
      <dgm:spPr/>
      <dgm:t>
        <a:bodyPr/>
        <a:lstStyle/>
        <a:p>
          <a:r>
            <a:rPr lang="it-IT" b="1" dirty="0"/>
            <a:t>Possibilità di proroga </a:t>
          </a:r>
          <a:r>
            <a:rPr lang="it-IT" dirty="0"/>
            <a:t>del contratto: in casi particolari</a:t>
          </a:r>
        </a:p>
      </dgm:t>
    </dgm:pt>
    <dgm:pt modelId="{D762E1D6-2A09-3F45-A746-C15DB31432DA}" type="parTrans" cxnId="{CFA87A43-3DA6-8F4E-ADAC-55F3A610D3F3}">
      <dgm:prSet/>
      <dgm:spPr/>
      <dgm:t>
        <a:bodyPr/>
        <a:lstStyle/>
        <a:p>
          <a:endParaRPr lang="it-IT"/>
        </a:p>
      </dgm:t>
    </dgm:pt>
    <dgm:pt modelId="{33070A57-BE92-B643-8B2D-DD524C9D322F}" type="sibTrans" cxnId="{CFA87A43-3DA6-8F4E-ADAC-55F3A610D3F3}">
      <dgm:prSet/>
      <dgm:spPr/>
      <dgm:t>
        <a:bodyPr/>
        <a:lstStyle/>
        <a:p>
          <a:endParaRPr lang="it-IT"/>
        </a:p>
      </dgm:t>
    </dgm:pt>
    <dgm:pt modelId="{ECDD0695-EDC2-416C-A4E1-167060927223}">
      <dgm:prSet phldrT="[Testo]"/>
      <dgm:spPr/>
      <dgm:t>
        <a:bodyPr/>
        <a:lstStyle/>
        <a:p>
          <a:r>
            <a:rPr lang="it-IT" dirty="0"/>
            <a:t>Vantaggi economici: i benefici contributivi in materia  di previdenza e assistenza sociale ed incentivi all’assunzione</a:t>
          </a:r>
        </a:p>
      </dgm:t>
    </dgm:pt>
    <dgm:pt modelId="{4EA23EA9-1925-4344-9ACA-C2847837B0D7}" type="parTrans" cxnId="{C37A594A-5A0E-466C-8527-EE5BE5A71888}">
      <dgm:prSet/>
      <dgm:spPr/>
      <dgm:t>
        <a:bodyPr/>
        <a:lstStyle/>
        <a:p>
          <a:endParaRPr lang="it-IT"/>
        </a:p>
      </dgm:t>
    </dgm:pt>
    <dgm:pt modelId="{51EF2A80-2077-4EC3-9902-F8155D1F6324}" type="sibTrans" cxnId="{C37A594A-5A0E-466C-8527-EE5BE5A71888}">
      <dgm:prSet/>
      <dgm:spPr/>
      <dgm:t>
        <a:bodyPr/>
        <a:lstStyle/>
        <a:p>
          <a:endParaRPr lang="it-IT"/>
        </a:p>
      </dgm:t>
    </dgm:pt>
    <dgm:pt modelId="{14CFB22C-BFD8-C84B-B993-6C9BFFC293E3}" type="pres">
      <dgm:prSet presAssocID="{D28BE44C-90EF-FF42-9CDD-66C57A221AC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E3B9C81A-2F08-874C-80D3-29C6B96433E3}" type="pres">
      <dgm:prSet presAssocID="{D28BE44C-90EF-FF42-9CDD-66C57A221AC4}" presName="Name1" presStyleCnt="0"/>
      <dgm:spPr/>
    </dgm:pt>
    <dgm:pt modelId="{ECD1A70D-A468-C94E-89DC-B9CBA9219553}" type="pres">
      <dgm:prSet presAssocID="{D28BE44C-90EF-FF42-9CDD-66C57A221AC4}" presName="cycle" presStyleCnt="0"/>
      <dgm:spPr/>
    </dgm:pt>
    <dgm:pt modelId="{45EEE121-CB1C-8349-9D0F-D01DE349E52B}" type="pres">
      <dgm:prSet presAssocID="{D28BE44C-90EF-FF42-9CDD-66C57A221AC4}" presName="srcNode" presStyleLbl="node1" presStyleIdx="0" presStyleCnt="6"/>
      <dgm:spPr/>
    </dgm:pt>
    <dgm:pt modelId="{13BCE275-39C1-2B40-9D05-A2E7CEF028C7}" type="pres">
      <dgm:prSet presAssocID="{D28BE44C-90EF-FF42-9CDD-66C57A221AC4}" presName="conn" presStyleLbl="parChTrans1D2" presStyleIdx="0" presStyleCnt="1"/>
      <dgm:spPr/>
      <dgm:t>
        <a:bodyPr/>
        <a:lstStyle/>
        <a:p>
          <a:endParaRPr lang="it-IT"/>
        </a:p>
      </dgm:t>
    </dgm:pt>
    <dgm:pt modelId="{A5DA5831-EF73-0F48-BFAB-2326FDF2CEDC}" type="pres">
      <dgm:prSet presAssocID="{D28BE44C-90EF-FF42-9CDD-66C57A221AC4}" presName="extraNode" presStyleLbl="node1" presStyleIdx="0" presStyleCnt="6"/>
      <dgm:spPr/>
    </dgm:pt>
    <dgm:pt modelId="{DCB6481C-4CB6-BA42-9832-EE63B10CC713}" type="pres">
      <dgm:prSet presAssocID="{D28BE44C-90EF-FF42-9CDD-66C57A221AC4}" presName="dstNode" presStyleLbl="node1" presStyleIdx="0" presStyleCnt="6"/>
      <dgm:spPr/>
    </dgm:pt>
    <dgm:pt modelId="{C0CDC52D-70AB-4EE5-BC73-D63BA0C9337D}" type="pres">
      <dgm:prSet presAssocID="{212B2C58-5ACC-0A46-AE48-AB575AE9734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414340-B80F-4CB2-A00E-078C3029EAD4}" type="pres">
      <dgm:prSet presAssocID="{212B2C58-5ACC-0A46-AE48-AB575AE97343}" presName="accent_1" presStyleCnt="0"/>
      <dgm:spPr/>
    </dgm:pt>
    <dgm:pt modelId="{756BBC8F-32D6-AA4B-980E-3F8B827F2DB1}" type="pres">
      <dgm:prSet presAssocID="{212B2C58-5ACC-0A46-AE48-AB575AE97343}" presName="accentRepeatNode" presStyleLbl="solidFgAcc1" presStyleIdx="0" presStyleCnt="6"/>
      <dgm:spPr/>
    </dgm:pt>
    <dgm:pt modelId="{01ABB80E-A08E-4CD9-A10C-8F1BC7FC589D}" type="pres">
      <dgm:prSet presAssocID="{ECDD0695-EDC2-416C-A4E1-167060927223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642CBA-D117-473C-BCB3-5C7D00F4220B}" type="pres">
      <dgm:prSet presAssocID="{ECDD0695-EDC2-416C-A4E1-167060927223}" presName="accent_2" presStyleCnt="0"/>
      <dgm:spPr/>
    </dgm:pt>
    <dgm:pt modelId="{C1DB5BA0-54D7-4C35-A319-560A2B7C1951}" type="pres">
      <dgm:prSet presAssocID="{ECDD0695-EDC2-416C-A4E1-167060927223}" presName="accentRepeatNode" presStyleLbl="solidFgAcc1" presStyleIdx="1" presStyleCnt="6"/>
      <dgm:spPr/>
    </dgm:pt>
    <dgm:pt modelId="{8C28D315-6B85-0540-92D7-5C1923E3D9A5}" type="pres">
      <dgm:prSet presAssocID="{9C38A3A6-14DB-2A43-ABA8-C7961769BF4E}" presName="text_3" presStyleLbl="node1" presStyleIdx="2" presStyleCnt="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it-IT"/>
        </a:p>
      </dgm:t>
    </dgm:pt>
    <dgm:pt modelId="{39DD96D2-56A4-1C40-88A1-A4F36200BBD8}" type="pres">
      <dgm:prSet presAssocID="{9C38A3A6-14DB-2A43-ABA8-C7961769BF4E}" presName="accent_3" presStyleCnt="0"/>
      <dgm:spPr/>
    </dgm:pt>
    <dgm:pt modelId="{263445D5-C4E7-B044-A022-358296924B21}" type="pres">
      <dgm:prSet presAssocID="{9C38A3A6-14DB-2A43-ABA8-C7961769BF4E}" presName="accentRepeatNode" presStyleLbl="solidFgAcc1" presStyleIdx="2" presStyleCnt="6"/>
      <dgm:spPr/>
    </dgm:pt>
    <dgm:pt modelId="{DA2BDDC3-31D4-AD46-9145-5A49F5550688}" type="pres">
      <dgm:prSet presAssocID="{9C7ECA10-88B3-6A40-A43B-7D9FA06D97C8}" presName="text_4" presStyleLbl="node1" presStyleIdx="3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B09CA8C7-6FF4-9547-A8CA-A3E589DCEF05}" type="pres">
      <dgm:prSet presAssocID="{9C7ECA10-88B3-6A40-A43B-7D9FA06D97C8}" presName="accent_4" presStyleCnt="0"/>
      <dgm:spPr/>
    </dgm:pt>
    <dgm:pt modelId="{E810CE6C-369A-EE4E-9064-379341555586}" type="pres">
      <dgm:prSet presAssocID="{9C7ECA10-88B3-6A40-A43B-7D9FA06D97C8}" presName="accentRepeatNode" presStyleLbl="solidFgAcc1" presStyleIdx="3" presStyleCnt="6"/>
      <dgm:spPr/>
    </dgm:pt>
    <dgm:pt modelId="{CF89EFE8-DC44-C740-8A28-DD980AA96B67}" type="pres">
      <dgm:prSet presAssocID="{F1A0445F-2F9A-A342-81B7-8C217A11FE0B}" presName="text_5" presStyleLbl="node1" presStyleIdx="4" presStyleCnt="6" custLinFactNeighborX="-272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E3648CB4-FF86-3143-BE68-66D8221E25C6}" type="pres">
      <dgm:prSet presAssocID="{F1A0445F-2F9A-A342-81B7-8C217A11FE0B}" presName="accent_5" presStyleCnt="0"/>
      <dgm:spPr/>
    </dgm:pt>
    <dgm:pt modelId="{A2B7D99B-B0F8-2E44-9A14-5BFA7DE084AD}" type="pres">
      <dgm:prSet presAssocID="{F1A0445F-2F9A-A342-81B7-8C217A11FE0B}" presName="accentRepeatNode" presStyleLbl="solidFgAcc1" presStyleIdx="4" presStyleCnt="6"/>
      <dgm:spPr/>
    </dgm:pt>
    <dgm:pt modelId="{B3147A57-F52E-EF42-BCA0-ABE1A0B0DBD6}" type="pres">
      <dgm:prSet presAssocID="{D3767368-92F7-424F-A89B-C553A06FEB3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1A548A-179C-A940-9DB4-67FAE1961005}" type="pres">
      <dgm:prSet presAssocID="{D3767368-92F7-424F-A89B-C553A06FEB3C}" presName="accent_6" presStyleCnt="0"/>
      <dgm:spPr/>
    </dgm:pt>
    <dgm:pt modelId="{76645368-D7BC-E743-8E24-EA7AA7380E49}" type="pres">
      <dgm:prSet presAssocID="{D3767368-92F7-424F-A89B-C553A06FEB3C}" presName="accentRepeatNode" presStyleLbl="solidFgAcc1" presStyleIdx="5" presStyleCnt="6"/>
      <dgm:spPr/>
    </dgm:pt>
  </dgm:ptLst>
  <dgm:cxnLst>
    <dgm:cxn modelId="{B8C7ACA0-76B1-6649-A225-78A62FCA65F5}" srcId="{D28BE44C-90EF-FF42-9CDD-66C57A221AC4}" destId="{212B2C58-5ACC-0A46-AE48-AB575AE97343}" srcOrd="0" destOrd="0" parTransId="{50C27838-569E-D84A-B52F-E6FF2A61200E}" sibTransId="{14C2D337-ED78-1144-9079-EA95190CC085}"/>
    <dgm:cxn modelId="{CFA87A43-3DA6-8F4E-ADAC-55F3A610D3F3}" srcId="{D28BE44C-90EF-FF42-9CDD-66C57A221AC4}" destId="{D3767368-92F7-424F-A89B-C553A06FEB3C}" srcOrd="5" destOrd="0" parTransId="{D762E1D6-2A09-3F45-A746-C15DB31432DA}" sibTransId="{33070A57-BE92-B643-8B2D-DD524C9D322F}"/>
    <dgm:cxn modelId="{0D102D06-F2E2-4CDE-8598-8615D1367544}" type="presOf" srcId="{9C7ECA10-88B3-6A40-A43B-7D9FA06D97C8}" destId="{DA2BDDC3-31D4-AD46-9145-5A49F5550688}" srcOrd="0" destOrd="0" presId="urn:microsoft.com/office/officeart/2008/layout/VerticalCurvedList"/>
    <dgm:cxn modelId="{2F3038C9-BA26-0141-93E6-76F668694243}" srcId="{D28BE44C-90EF-FF42-9CDD-66C57A221AC4}" destId="{9C38A3A6-14DB-2A43-ABA8-C7961769BF4E}" srcOrd="2" destOrd="0" parTransId="{4A95D21D-C026-EC48-A31E-05512DF212B8}" sibTransId="{1BCCDF44-7054-0341-98C9-CE61EB403E90}"/>
    <dgm:cxn modelId="{154BE75A-2503-5445-899E-11DBD3A717FE}" srcId="{D28BE44C-90EF-FF42-9CDD-66C57A221AC4}" destId="{F1A0445F-2F9A-A342-81B7-8C217A11FE0B}" srcOrd="4" destOrd="0" parTransId="{3D98B8B6-68D7-E146-8B94-7D4E0AC758B4}" sibTransId="{4D4E00C2-F3F4-814E-965D-9A499507BDA5}"/>
    <dgm:cxn modelId="{C37A594A-5A0E-466C-8527-EE5BE5A71888}" srcId="{D28BE44C-90EF-FF42-9CDD-66C57A221AC4}" destId="{ECDD0695-EDC2-416C-A4E1-167060927223}" srcOrd="1" destOrd="0" parTransId="{4EA23EA9-1925-4344-9ACA-C2847837B0D7}" sibTransId="{51EF2A80-2077-4EC3-9902-F8155D1F6324}"/>
    <dgm:cxn modelId="{10797D9D-E538-4E81-83C3-A12008EC3B0D}" type="presOf" srcId="{212B2C58-5ACC-0A46-AE48-AB575AE97343}" destId="{C0CDC52D-70AB-4EE5-BC73-D63BA0C9337D}" srcOrd="0" destOrd="0" presId="urn:microsoft.com/office/officeart/2008/layout/VerticalCurvedList"/>
    <dgm:cxn modelId="{DE829AF7-C876-D54F-BFD6-0F58754C3F97}" type="presOf" srcId="{D28BE44C-90EF-FF42-9CDD-66C57A221AC4}" destId="{14CFB22C-BFD8-C84B-B993-6C9BFFC293E3}" srcOrd="0" destOrd="0" presId="urn:microsoft.com/office/officeart/2008/layout/VerticalCurvedList"/>
    <dgm:cxn modelId="{3DAC7B90-BB37-46BF-B8A2-6FDF527FB014}" type="presOf" srcId="{ECDD0695-EDC2-416C-A4E1-167060927223}" destId="{01ABB80E-A08E-4CD9-A10C-8F1BC7FC589D}" srcOrd="0" destOrd="0" presId="urn:microsoft.com/office/officeart/2008/layout/VerticalCurvedList"/>
    <dgm:cxn modelId="{DDA76654-1D90-498D-9D98-26F04167ADD7}" type="presOf" srcId="{14C2D337-ED78-1144-9079-EA95190CC085}" destId="{13BCE275-39C1-2B40-9D05-A2E7CEF028C7}" srcOrd="0" destOrd="0" presId="urn:microsoft.com/office/officeart/2008/layout/VerticalCurvedList"/>
    <dgm:cxn modelId="{B5AEAED2-A6F8-CF44-8218-D163E8455327}" srcId="{D28BE44C-90EF-FF42-9CDD-66C57A221AC4}" destId="{9C7ECA10-88B3-6A40-A43B-7D9FA06D97C8}" srcOrd="3" destOrd="0" parTransId="{7E6903A9-C576-8141-8A38-7F3705DCF063}" sibTransId="{AE668184-8C12-CB4D-9F28-3C2078893F99}"/>
    <dgm:cxn modelId="{935D94F9-5441-481C-944C-FCED70EC206D}" type="presOf" srcId="{9C38A3A6-14DB-2A43-ABA8-C7961769BF4E}" destId="{8C28D315-6B85-0540-92D7-5C1923E3D9A5}" srcOrd="0" destOrd="0" presId="urn:microsoft.com/office/officeart/2008/layout/VerticalCurvedList"/>
    <dgm:cxn modelId="{9A728B81-E392-45D9-9FFE-61593F82D7DD}" type="presOf" srcId="{D3767368-92F7-424F-A89B-C553A06FEB3C}" destId="{B3147A57-F52E-EF42-BCA0-ABE1A0B0DBD6}" srcOrd="0" destOrd="0" presId="urn:microsoft.com/office/officeart/2008/layout/VerticalCurvedList"/>
    <dgm:cxn modelId="{BE3F50BC-DAE4-438D-A717-B16D37B91E85}" type="presOf" srcId="{F1A0445F-2F9A-A342-81B7-8C217A11FE0B}" destId="{CF89EFE8-DC44-C740-8A28-DD980AA96B67}" srcOrd="0" destOrd="0" presId="urn:microsoft.com/office/officeart/2008/layout/VerticalCurvedList"/>
    <dgm:cxn modelId="{17CECA07-5F64-764E-BA60-78F207127EF8}" type="presParOf" srcId="{14CFB22C-BFD8-C84B-B993-6C9BFFC293E3}" destId="{E3B9C81A-2F08-874C-80D3-29C6B96433E3}" srcOrd="0" destOrd="0" presId="urn:microsoft.com/office/officeart/2008/layout/VerticalCurvedList"/>
    <dgm:cxn modelId="{2ADFB389-9E6D-1347-A5BC-D9C136AA6EF5}" type="presParOf" srcId="{E3B9C81A-2F08-874C-80D3-29C6B96433E3}" destId="{ECD1A70D-A468-C94E-89DC-B9CBA9219553}" srcOrd="0" destOrd="0" presId="urn:microsoft.com/office/officeart/2008/layout/VerticalCurvedList"/>
    <dgm:cxn modelId="{9BAE183F-C75A-CC42-AA39-A047204875B3}" type="presParOf" srcId="{ECD1A70D-A468-C94E-89DC-B9CBA9219553}" destId="{45EEE121-CB1C-8349-9D0F-D01DE349E52B}" srcOrd="0" destOrd="0" presId="urn:microsoft.com/office/officeart/2008/layout/VerticalCurvedList"/>
    <dgm:cxn modelId="{5F080AD6-0BC0-A141-AB81-E85848C8D171}" type="presParOf" srcId="{ECD1A70D-A468-C94E-89DC-B9CBA9219553}" destId="{13BCE275-39C1-2B40-9D05-A2E7CEF028C7}" srcOrd="1" destOrd="0" presId="urn:microsoft.com/office/officeart/2008/layout/VerticalCurvedList"/>
    <dgm:cxn modelId="{DD2A7701-CA8D-DE4F-A07B-E646936BD549}" type="presParOf" srcId="{ECD1A70D-A468-C94E-89DC-B9CBA9219553}" destId="{A5DA5831-EF73-0F48-BFAB-2326FDF2CEDC}" srcOrd="2" destOrd="0" presId="urn:microsoft.com/office/officeart/2008/layout/VerticalCurvedList"/>
    <dgm:cxn modelId="{51AE9D6A-64AA-5942-A47E-EB789B5A7853}" type="presParOf" srcId="{ECD1A70D-A468-C94E-89DC-B9CBA9219553}" destId="{DCB6481C-4CB6-BA42-9832-EE63B10CC713}" srcOrd="3" destOrd="0" presId="urn:microsoft.com/office/officeart/2008/layout/VerticalCurvedList"/>
    <dgm:cxn modelId="{60889FEC-1022-44E6-904E-685AEF16DCF0}" type="presParOf" srcId="{E3B9C81A-2F08-874C-80D3-29C6B96433E3}" destId="{C0CDC52D-70AB-4EE5-BC73-D63BA0C9337D}" srcOrd="1" destOrd="0" presId="urn:microsoft.com/office/officeart/2008/layout/VerticalCurvedList"/>
    <dgm:cxn modelId="{9E0F310B-8753-42B5-A044-4A86417A17E1}" type="presParOf" srcId="{E3B9C81A-2F08-874C-80D3-29C6B96433E3}" destId="{3B414340-B80F-4CB2-A00E-078C3029EAD4}" srcOrd="2" destOrd="0" presId="urn:microsoft.com/office/officeart/2008/layout/VerticalCurvedList"/>
    <dgm:cxn modelId="{F2720C3E-8B5F-4766-AA38-1DB462DF5F44}" type="presParOf" srcId="{3B414340-B80F-4CB2-A00E-078C3029EAD4}" destId="{756BBC8F-32D6-AA4B-980E-3F8B827F2DB1}" srcOrd="0" destOrd="0" presId="urn:microsoft.com/office/officeart/2008/layout/VerticalCurvedList"/>
    <dgm:cxn modelId="{75946300-5BF9-41D9-990E-73140EB49A81}" type="presParOf" srcId="{E3B9C81A-2F08-874C-80D3-29C6B96433E3}" destId="{01ABB80E-A08E-4CD9-A10C-8F1BC7FC589D}" srcOrd="3" destOrd="0" presId="urn:microsoft.com/office/officeart/2008/layout/VerticalCurvedList"/>
    <dgm:cxn modelId="{137E0E43-E313-47C9-A6EB-35EF2C150163}" type="presParOf" srcId="{E3B9C81A-2F08-874C-80D3-29C6B96433E3}" destId="{0F642CBA-D117-473C-BCB3-5C7D00F4220B}" srcOrd="4" destOrd="0" presId="urn:microsoft.com/office/officeart/2008/layout/VerticalCurvedList"/>
    <dgm:cxn modelId="{2CBED03A-3ADE-4415-867B-8F880540E8DF}" type="presParOf" srcId="{0F642CBA-D117-473C-BCB3-5C7D00F4220B}" destId="{C1DB5BA0-54D7-4C35-A319-560A2B7C1951}" srcOrd="0" destOrd="0" presId="urn:microsoft.com/office/officeart/2008/layout/VerticalCurvedList"/>
    <dgm:cxn modelId="{00E30637-BB83-4DFC-A809-BF4A00A7E6C6}" type="presParOf" srcId="{E3B9C81A-2F08-874C-80D3-29C6B96433E3}" destId="{8C28D315-6B85-0540-92D7-5C1923E3D9A5}" srcOrd="5" destOrd="0" presId="urn:microsoft.com/office/officeart/2008/layout/VerticalCurvedList"/>
    <dgm:cxn modelId="{5D7132C6-72CB-4263-BCDD-91B81BB7C491}" type="presParOf" srcId="{E3B9C81A-2F08-874C-80D3-29C6B96433E3}" destId="{39DD96D2-56A4-1C40-88A1-A4F36200BBD8}" srcOrd="6" destOrd="0" presId="urn:microsoft.com/office/officeart/2008/layout/VerticalCurvedList"/>
    <dgm:cxn modelId="{8BAEDA09-F92B-4702-9C9A-0BB2D35197C4}" type="presParOf" srcId="{39DD96D2-56A4-1C40-88A1-A4F36200BBD8}" destId="{263445D5-C4E7-B044-A022-358296924B21}" srcOrd="0" destOrd="0" presId="urn:microsoft.com/office/officeart/2008/layout/VerticalCurvedList"/>
    <dgm:cxn modelId="{9B7E50B5-D4FB-4193-BB72-C547658E7558}" type="presParOf" srcId="{E3B9C81A-2F08-874C-80D3-29C6B96433E3}" destId="{DA2BDDC3-31D4-AD46-9145-5A49F5550688}" srcOrd="7" destOrd="0" presId="urn:microsoft.com/office/officeart/2008/layout/VerticalCurvedList"/>
    <dgm:cxn modelId="{7F8E6BEB-2A41-4E31-8367-9BA9D27A289C}" type="presParOf" srcId="{E3B9C81A-2F08-874C-80D3-29C6B96433E3}" destId="{B09CA8C7-6FF4-9547-A8CA-A3E589DCEF05}" srcOrd="8" destOrd="0" presId="urn:microsoft.com/office/officeart/2008/layout/VerticalCurvedList"/>
    <dgm:cxn modelId="{28497DB2-F58D-4AA9-8462-17100358FFFC}" type="presParOf" srcId="{B09CA8C7-6FF4-9547-A8CA-A3E589DCEF05}" destId="{E810CE6C-369A-EE4E-9064-379341555586}" srcOrd="0" destOrd="0" presId="urn:microsoft.com/office/officeart/2008/layout/VerticalCurvedList"/>
    <dgm:cxn modelId="{0D55248E-348B-48A3-9826-5CD45B8E30C5}" type="presParOf" srcId="{E3B9C81A-2F08-874C-80D3-29C6B96433E3}" destId="{CF89EFE8-DC44-C740-8A28-DD980AA96B67}" srcOrd="9" destOrd="0" presId="urn:microsoft.com/office/officeart/2008/layout/VerticalCurvedList"/>
    <dgm:cxn modelId="{83E77C09-1DA4-4DB9-9ABA-9F4E23E9CE25}" type="presParOf" srcId="{E3B9C81A-2F08-874C-80D3-29C6B96433E3}" destId="{E3648CB4-FF86-3143-BE68-66D8221E25C6}" srcOrd="10" destOrd="0" presId="urn:microsoft.com/office/officeart/2008/layout/VerticalCurvedList"/>
    <dgm:cxn modelId="{D87000A1-2E68-43A8-A6E1-1F609451B4E6}" type="presParOf" srcId="{E3648CB4-FF86-3143-BE68-66D8221E25C6}" destId="{A2B7D99B-B0F8-2E44-9A14-5BFA7DE084AD}" srcOrd="0" destOrd="0" presId="urn:microsoft.com/office/officeart/2008/layout/VerticalCurvedList"/>
    <dgm:cxn modelId="{421B8C81-458A-40A1-819A-2476A8CAF9B6}" type="presParOf" srcId="{E3B9C81A-2F08-874C-80D3-29C6B96433E3}" destId="{B3147A57-F52E-EF42-BCA0-ABE1A0B0DBD6}" srcOrd="11" destOrd="0" presId="urn:microsoft.com/office/officeart/2008/layout/VerticalCurvedList"/>
    <dgm:cxn modelId="{70E5F914-2BBC-446B-B49E-394FF52F2EA7}" type="presParOf" srcId="{E3B9C81A-2F08-874C-80D3-29C6B96433E3}" destId="{081A548A-179C-A940-9DB4-67FAE1961005}" srcOrd="12" destOrd="0" presId="urn:microsoft.com/office/officeart/2008/layout/VerticalCurvedList"/>
    <dgm:cxn modelId="{4B980DB5-1958-4204-9004-21A79C345B1A}" type="presParOf" srcId="{081A548A-179C-A940-9DB4-67FAE1961005}" destId="{76645368-D7BC-E743-8E24-EA7AA7380E4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A3D1F-8E06-FB47-AE26-7BC46B2E5208}" type="doc">
      <dgm:prSet loTypeId="urn:microsoft.com/office/officeart/2005/8/layout/vList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B68F6770-457F-4D42-BAD0-73374E4D84DA}">
      <dgm:prSet phldrT="[Testo]"/>
      <dgm:spPr/>
      <dgm:t>
        <a:bodyPr/>
        <a:lstStyle/>
        <a:p>
          <a:r>
            <a:rPr lang="it-IT" b="1" dirty="0"/>
            <a:t>Sotto-inquadramento o Retribuzione percentuale</a:t>
          </a:r>
          <a:endParaRPr lang="it-IT" dirty="0"/>
        </a:p>
      </dgm:t>
    </dgm:pt>
    <dgm:pt modelId="{CB9BE0FB-203B-9847-B67B-64BB229DEFDF}" type="parTrans" cxnId="{583540D4-B70C-3E42-B05C-39B8B64AE2C9}">
      <dgm:prSet/>
      <dgm:spPr/>
      <dgm:t>
        <a:bodyPr/>
        <a:lstStyle/>
        <a:p>
          <a:endParaRPr lang="it-IT"/>
        </a:p>
      </dgm:t>
    </dgm:pt>
    <dgm:pt modelId="{C7E7583C-BD68-2247-81CC-40F36314C85C}" type="sibTrans" cxnId="{583540D4-B70C-3E42-B05C-39B8B64AE2C9}">
      <dgm:prSet/>
      <dgm:spPr/>
      <dgm:t>
        <a:bodyPr/>
        <a:lstStyle/>
        <a:p>
          <a:endParaRPr lang="it-IT"/>
        </a:p>
      </dgm:t>
    </dgm:pt>
    <dgm:pt modelId="{BE8ADB50-3AAF-E44A-AF06-9BD5EEEF0173}">
      <dgm:prSet phldrT="[Testo]"/>
      <dgm:spPr/>
      <dgm:t>
        <a:bodyPr/>
        <a:lstStyle/>
        <a:p>
          <a:r>
            <a:rPr lang="it-IT" dirty="0"/>
            <a:t>Possibilità di retribuire l’apprendista in misura percentuale rispetto all’inquadramento contrattuale spettante</a:t>
          </a:r>
          <a:endParaRPr lang="it-IT" strike="sngStrike" dirty="0"/>
        </a:p>
      </dgm:t>
    </dgm:pt>
    <dgm:pt modelId="{5E287BDC-8947-F64F-A68C-2CDFE3500F4D}" type="parTrans" cxnId="{6E8E5FD3-2C11-E643-A888-81E8CF89C3B5}">
      <dgm:prSet/>
      <dgm:spPr/>
      <dgm:t>
        <a:bodyPr/>
        <a:lstStyle/>
        <a:p>
          <a:endParaRPr lang="it-IT"/>
        </a:p>
      </dgm:t>
    </dgm:pt>
    <dgm:pt modelId="{014A39A6-C0C1-ED44-91D2-AB48ADD4E3C1}" type="sibTrans" cxnId="{6E8E5FD3-2C11-E643-A888-81E8CF89C3B5}">
      <dgm:prSet/>
      <dgm:spPr/>
      <dgm:t>
        <a:bodyPr/>
        <a:lstStyle/>
        <a:p>
          <a:endParaRPr lang="it-IT"/>
        </a:p>
      </dgm:t>
    </dgm:pt>
    <dgm:pt modelId="{96130943-4932-804E-9327-C11D32A95C21}">
      <dgm:prSet/>
      <dgm:spPr/>
      <dgm:t>
        <a:bodyPr/>
        <a:lstStyle/>
        <a:p>
          <a:r>
            <a:rPr lang="it-IT" b="1" noProof="0" dirty="0"/>
            <a:t>Costo Aziendale</a:t>
          </a:r>
        </a:p>
      </dgm:t>
    </dgm:pt>
    <dgm:pt modelId="{590384EE-C64F-C945-A0F7-CF19E3C780AA}" type="parTrans" cxnId="{0DEF3186-AE22-2A40-A07F-DA7099324170}">
      <dgm:prSet/>
      <dgm:spPr/>
      <dgm:t>
        <a:bodyPr/>
        <a:lstStyle/>
        <a:p>
          <a:endParaRPr lang="it-IT"/>
        </a:p>
      </dgm:t>
    </dgm:pt>
    <dgm:pt modelId="{9454DBF7-4D3D-0345-A4F2-43D43B2DF759}" type="sibTrans" cxnId="{0DEF3186-AE22-2A40-A07F-DA7099324170}">
      <dgm:prSet/>
      <dgm:spPr/>
      <dgm:t>
        <a:bodyPr/>
        <a:lstStyle/>
        <a:p>
          <a:endParaRPr lang="it-IT"/>
        </a:p>
      </dgm:t>
    </dgm:pt>
    <dgm:pt modelId="{93F15A12-11C9-084E-9CDD-A28FBF13852E}">
      <dgm:prSet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it-IT" baseline="0" dirty="0"/>
            <a:t> 40-45% rispetto ad un lavoratore ordinario</a:t>
          </a:r>
          <a:endParaRPr lang="it-IT" dirty="0"/>
        </a:p>
      </dgm:t>
    </dgm:pt>
    <dgm:pt modelId="{B7A3EFD7-37E4-1C4D-9E8F-BCC20014D467}" type="parTrans" cxnId="{8AA435CB-6B58-5E40-958B-7CD87F226EE0}">
      <dgm:prSet/>
      <dgm:spPr/>
      <dgm:t>
        <a:bodyPr/>
        <a:lstStyle/>
        <a:p>
          <a:endParaRPr lang="it-IT"/>
        </a:p>
      </dgm:t>
    </dgm:pt>
    <dgm:pt modelId="{8B2333E1-456C-2947-84EA-E307748052F6}" type="sibTrans" cxnId="{8AA435CB-6B58-5E40-958B-7CD87F226EE0}">
      <dgm:prSet/>
      <dgm:spPr/>
      <dgm:t>
        <a:bodyPr/>
        <a:lstStyle/>
        <a:p>
          <a:endParaRPr lang="it-IT"/>
        </a:p>
      </dgm:t>
    </dgm:pt>
    <dgm:pt modelId="{781D96C8-88E9-A643-AF52-525206677C7D}">
      <dgm:prSet phldrT="[Testo]"/>
      <dgm:spPr>
        <a:solidFill>
          <a:srgbClr val="92D050"/>
        </a:solidFill>
      </dgm:spPr>
      <dgm:t>
        <a:bodyPr/>
        <a:lstStyle/>
        <a:p>
          <a:r>
            <a:rPr lang="it-IT" b="1" dirty="0"/>
            <a:t>Formazione interna: riduzione retribuzione</a:t>
          </a:r>
        </a:p>
      </dgm:t>
    </dgm:pt>
    <dgm:pt modelId="{D5E29202-1E6D-7A4A-8853-0FB12D470C38}" type="parTrans" cxnId="{CDE4CC2F-5574-4B43-8F10-B27158EB99D9}">
      <dgm:prSet/>
      <dgm:spPr/>
      <dgm:t>
        <a:bodyPr/>
        <a:lstStyle/>
        <a:p>
          <a:endParaRPr lang="it-IT"/>
        </a:p>
      </dgm:t>
    </dgm:pt>
    <dgm:pt modelId="{EBE26905-52C6-A742-A71A-29A0BFEDA6E0}" type="sibTrans" cxnId="{CDE4CC2F-5574-4B43-8F10-B27158EB99D9}">
      <dgm:prSet/>
      <dgm:spPr/>
      <dgm:t>
        <a:bodyPr/>
        <a:lstStyle/>
        <a:p>
          <a:endParaRPr lang="it-IT"/>
        </a:p>
      </dgm:t>
    </dgm:pt>
    <dgm:pt modelId="{84B56247-C79F-AE47-89FB-7DCE75F94212}">
      <dgm:prSet phldrT="[Testo]"/>
      <dgm:spPr/>
      <dgm:t>
        <a:bodyPr/>
        <a:lstStyle/>
        <a:p>
          <a:r>
            <a:rPr lang="it-IT" dirty="0"/>
            <a:t>Riduzione della retribuzione per le ore di formazione interna al 10% di quella che sarebbe dovuta all’apprendista(salvo diversi accordi fra le parti)</a:t>
          </a:r>
        </a:p>
      </dgm:t>
    </dgm:pt>
    <dgm:pt modelId="{C2DCBFDD-B46D-8042-9DDA-6B3DA916A54B}" type="parTrans" cxnId="{CEF3671D-0DA0-7D42-AD6D-58814F0F0EEA}">
      <dgm:prSet/>
      <dgm:spPr/>
      <dgm:t>
        <a:bodyPr/>
        <a:lstStyle/>
        <a:p>
          <a:endParaRPr lang="it-IT"/>
        </a:p>
      </dgm:t>
    </dgm:pt>
    <dgm:pt modelId="{B01FE349-4D90-F246-ABC2-E0D6A0867692}" type="sibTrans" cxnId="{CEF3671D-0DA0-7D42-AD6D-58814F0F0EEA}">
      <dgm:prSet/>
      <dgm:spPr/>
      <dgm:t>
        <a:bodyPr/>
        <a:lstStyle/>
        <a:p>
          <a:endParaRPr lang="it-IT"/>
        </a:p>
      </dgm:t>
    </dgm:pt>
    <dgm:pt modelId="{65FF0856-BE45-D249-90BD-6CE2C6DE13CA}">
      <dgm:prSet phldrT="[Testo]"/>
      <dgm:spPr>
        <a:solidFill>
          <a:srgbClr val="FFC91D"/>
        </a:solidFill>
      </dgm:spPr>
      <dgm:t>
        <a:bodyPr/>
        <a:lstStyle/>
        <a:p>
          <a:r>
            <a:rPr lang="it-IT" b="1" dirty="0"/>
            <a:t>Formazione esterna: esonero retribuzione </a:t>
          </a:r>
        </a:p>
      </dgm:t>
    </dgm:pt>
    <dgm:pt modelId="{3B200067-1E5D-9648-B2DD-393FB8B28F51}" type="parTrans" cxnId="{4DA16F4A-1700-CD4B-AE49-0AEDA97E39FC}">
      <dgm:prSet/>
      <dgm:spPr/>
      <dgm:t>
        <a:bodyPr/>
        <a:lstStyle/>
        <a:p>
          <a:endParaRPr lang="it-IT"/>
        </a:p>
      </dgm:t>
    </dgm:pt>
    <dgm:pt modelId="{1F9AD151-162F-384C-8977-133AE10D0498}" type="sibTrans" cxnId="{4DA16F4A-1700-CD4B-AE49-0AEDA97E39FC}">
      <dgm:prSet/>
      <dgm:spPr/>
      <dgm:t>
        <a:bodyPr/>
        <a:lstStyle/>
        <a:p>
          <a:endParaRPr lang="it-IT"/>
        </a:p>
      </dgm:t>
    </dgm:pt>
    <dgm:pt modelId="{10CE3A00-782E-764A-8562-AD3D66B686DC}">
      <dgm:prSet phldrT="[Testo]"/>
      <dgm:spPr/>
      <dgm:t>
        <a:bodyPr/>
        <a:lstStyle/>
        <a:p>
          <a:r>
            <a:rPr lang="it-IT" dirty="0"/>
            <a:t>Esonero dall’obbligo retributivo per le ore di formazione esterna all’impresa e realizzate presso l’istituzione formativa</a:t>
          </a:r>
        </a:p>
      </dgm:t>
    </dgm:pt>
    <dgm:pt modelId="{6FE2453C-E1C4-DF4B-8888-217AB7A88478}" type="parTrans" cxnId="{B9723CCA-779D-054B-A077-516584B3EB31}">
      <dgm:prSet/>
      <dgm:spPr/>
      <dgm:t>
        <a:bodyPr/>
        <a:lstStyle/>
        <a:p>
          <a:endParaRPr lang="it-IT"/>
        </a:p>
      </dgm:t>
    </dgm:pt>
    <dgm:pt modelId="{D2A450CC-157E-B548-B7D8-D0517EAC811A}" type="sibTrans" cxnId="{B9723CCA-779D-054B-A077-516584B3EB31}">
      <dgm:prSet/>
      <dgm:spPr/>
      <dgm:t>
        <a:bodyPr/>
        <a:lstStyle/>
        <a:p>
          <a:endParaRPr lang="it-IT"/>
        </a:p>
      </dgm:t>
    </dgm:pt>
    <dgm:pt modelId="{85F65823-FF87-5C49-B684-84D697530B52}" type="pres">
      <dgm:prSet presAssocID="{4CAA3D1F-8E06-FB47-AE26-7BC46B2E52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BCFD2E9-31FF-8749-9799-65B41B8BDE32}" type="pres">
      <dgm:prSet presAssocID="{B68F6770-457F-4D42-BAD0-73374E4D84D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6A3DF12-63EC-1340-AEB6-092BEFF6DC2C}" type="pres">
      <dgm:prSet presAssocID="{B68F6770-457F-4D42-BAD0-73374E4D84DA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5CE36DD-2925-764A-A03F-A96C657DE059}" type="pres">
      <dgm:prSet presAssocID="{96130943-4932-804E-9327-C11D32A95C21}" presName="parentText" presStyleLbl="node1" presStyleIdx="1" presStyleCnt="4" custLinFactNeighborY="-621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DA4920D-13FF-A34F-AB19-E70E7B81A12A}" type="pres">
      <dgm:prSet presAssocID="{96130943-4932-804E-9327-C11D32A95C21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2E77CC-4D91-8046-88E6-7077B6950B4B}" type="pres">
      <dgm:prSet presAssocID="{781D96C8-88E9-A643-AF52-525206677C7D}" presName="parentText" presStyleLbl="node1" presStyleIdx="2" presStyleCnt="4" custLinFactNeighborY="-301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3E9AC1-D636-F642-9669-2CC07B15D58F}" type="pres">
      <dgm:prSet presAssocID="{781D96C8-88E9-A643-AF52-525206677C7D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C1CA25D-43C7-C543-9B58-C8B091BFE575}" type="pres">
      <dgm:prSet presAssocID="{65FF0856-BE45-D249-90BD-6CE2C6DE13C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0805BBF-8854-C94E-BACB-F05B96ED106E}" type="pres">
      <dgm:prSet presAssocID="{65FF0856-BE45-D249-90BD-6CE2C6DE13CA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77DAA97-8134-3C46-B776-7CF9EC978FC8}" type="presOf" srcId="{BE8ADB50-3AAF-E44A-AF06-9BD5EEEF0173}" destId="{D6A3DF12-63EC-1340-AEB6-092BEFF6DC2C}" srcOrd="0" destOrd="0" presId="urn:microsoft.com/office/officeart/2005/8/layout/vList2"/>
    <dgm:cxn modelId="{B9723CCA-779D-054B-A077-516584B3EB31}" srcId="{65FF0856-BE45-D249-90BD-6CE2C6DE13CA}" destId="{10CE3A00-782E-764A-8562-AD3D66B686DC}" srcOrd="0" destOrd="0" parTransId="{6FE2453C-E1C4-DF4B-8888-217AB7A88478}" sibTransId="{D2A450CC-157E-B548-B7D8-D0517EAC811A}"/>
    <dgm:cxn modelId="{CEF3671D-0DA0-7D42-AD6D-58814F0F0EEA}" srcId="{781D96C8-88E9-A643-AF52-525206677C7D}" destId="{84B56247-C79F-AE47-89FB-7DCE75F94212}" srcOrd="0" destOrd="0" parTransId="{C2DCBFDD-B46D-8042-9DDA-6B3DA916A54B}" sibTransId="{B01FE349-4D90-F246-ABC2-E0D6A0867692}"/>
    <dgm:cxn modelId="{7637C761-D67A-1848-AD9B-291B6059F47D}" type="presOf" srcId="{93F15A12-11C9-084E-9CDD-A28FBF13852E}" destId="{EDA4920D-13FF-A34F-AB19-E70E7B81A12A}" srcOrd="0" destOrd="0" presId="urn:microsoft.com/office/officeart/2005/8/layout/vList2"/>
    <dgm:cxn modelId="{A350292A-4592-C54F-84DD-43D53402E268}" type="presOf" srcId="{B68F6770-457F-4D42-BAD0-73374E4D84DA}" destId="{9BCFD2E9-31FF-8749-9799-65B41B8BDE32}" srcOrd="0" destOrd="0" presId="urn:microsoft.com/office/officeart/2005/8/layout/vList2"/>
    <dgm:cxn modelId="{5CCEA376-CAE1-A742-BC77-7C13B083C5BB}" type="presOf" srcId="{10CE3A00-782E-764A-8562-AD3D66B686DC}" destId="{10805BBF-8854-C94E-BACB-F05B96ED106E}" srcOrd="0" destOrd="0" presId="urn:microsoft.com/office/officeart/2005/8/layout/vList2"/>
    <dgm:cxn modelId="{4DA16F4A-1700-CD4B-AE49-0AEDA97E39FC}" srcId="{4CAA3D1F-8E06-FB47-AE26-7BC46B2E5208}" destId="{65FF0856-BE45-D249-90BD-6CE2C6DE13CA}" srcOrd="3" destOrd="0" parTransId="{3B200067-1E5D-9648-B2DD-393FB8B28F51}" sibTransId="{1F9AD151-162F-384C-8977-133AE10D0498}"/>
    <dgm:cxn modelId="{6E8E5FD3-2C11-E643-A888-81E8CF89C3B5}" srcId="{B68F6770-457F-4D42-BAD0-73374E4D84DA}" destId="{BE8ADB50-3AAF-E44A-AF06-9BD5EEEF0173}" srcOrd="0" destOrd="0" parTransId="{5E287BDC-8947-F64F-A68C-2CDFE3500F4D}" sibTransId="{014A39A6-C0C1-ED44-91D2-AB48ADD4E3C1}"/>
    <dgm:cxn modelId="{A6BC71FD-EBCB-3841-B7DC-DE5F2B22D9BE}" type="presOf" srcId="{96130943-4932-804E-9327-C11D32A95C21}" destId="{65CE36DD-2925-764A-A03F-A96C657DE059}" srcOrd="0" destOrd="0" presId="urn:microsoft.com/office/officeart/2005/8/layout/vList2"/>
    <dgm:cxn modelId="{78144D94-7D84-654C-86D7-54EFCFA6F0CF}" type="presOf" srcId="{65FF0856-BE45-D249-90BD-6CE2C6DE13CA}" destId="{8C1CA25D-43C7-C543-9B58-C8B091BFE575}" srcOrd="0" destOrd="0" presId="urn:microsoft.com/office/officeart/2005/8/layout/vList2"/>
    <dgm:cxn modelId="{583540D4-B70C-3E42-B05C-39B8B64AE2C9}" srcId="{4CAA3D1F-8E06-FB47-AE26-7BC46B2E5208}" destId="{B68F6770-457F-4D42-BAD0-73374E4D84DA}" srcOrd="0" destOrd="0" parTransId="{CB9BE0FB-203B-9847-B67B-64BB229DEFDF}" sibTransId="{C7E7583C-BD68-2247-81CC-40F36314C85C}"/>
    <dgm:cxn modelId="{FD53035B-3358-2843-8909-D3281A73AAC9}" type="presOf" srcId="{4CAA3D1F-8E06-FB47-AE26-7BC46B2E5208}" destId="{85F65823-FF87-5C49-B684-84D697530B52}" srcOrd="0" destOrd="0" presId="urn:microsoft.com/office/officeart/2005/8/layout/vList2"/>
    <dgm:cxn modelId="{0DEF3186-AE22-2A40-A07F-DA7099324170}" srcId="{4CAA3D1F-8E06-FB47-AE26-7BC46B2E5208}" destId="{96130943-4932-804E-9327-C11D32A95C21}" srcOrd="1" destOrd="0" parTransId="{590384EE-C64F-C945-A0F7-CF19E3C780AA}" sibTransId="{9454DBF7-4D3D-0345-A4F2-43D43B2DF759}"/>
    <dgm:cxn modelId="{CDE4CC2F-5574-4B43-8F10-B27158EB99D9}" srcId="{4CAA3D1F-8E06-FB47-AE26-7BC46B2E5208}" destId="{781D96C8-88E9-A643-AF52-525206677C7D}" srcOrd="2" destOrd="0" parTransId="{D5E29202-1E6D-7A4A-8853-0FB12D470C38}" sibTransId="{EBE26905-52C6-A742-A71A-29A0BFEDA6E0}"/>
    <dgm:cxn modelId="{8AA435CB-6B58-5E40-958B-7CD87F226EE0}" srcId="{96130943-4932-804E-9327-C11D32A95C21}" destId="{93F15A12-11C9-084E-9CDD-A28FBF13852E}" srcOrd="0" destOrd="0" parTransId="{B7A3EFD7-37E4-1C4D-9E8F-BCC20014D467}" sibTransId="{8B2333E1-456C-2947-84EA-E307748052F6}"/>
    <dgm:cxn modelId="{A2D7D5FF-F621-C147-BC9E-DF0B991D1CFA}" type="presOf" srcId="{84B56247-C79F-AE47-89FB-7DCE75F94212}" destId="{BF3E9AC1-D636-F642-9669-2CC07B15D58F}" srcOrd="0" destOrd="0" presId="urn:microsoft.com/office/officeart/2005/8/layout/vList2"/>
    <dgm:cxn modelId="{2C592F03-2595-C541-8593-697E3579DB7B}" type="presOf" srcId="{781D96C8-88E9-A643-AF52-525206677C7D}" destId="{1D2E77CC-4D91-8046-88E6-7077B6950B4B}" srcOrd="0" destOrd="0" presId="urn:microsoft.com/office/officeart/2005/8/layout/vList2"/>
    <dgm:cxn modelId="{4DB4F7BE-69A7-8C4C-AD4B-0FA733617A82}" type="presParOf" srcId="{85F65823-FF87-5C49-B684-84D697530B52}" destId="{9BCFD2E9-31FF-8749-9799-65B41B8BDE32}" srcOrd="0" destOrd="0" presId="urn:microsoft.com/office/officeart/2005/8/layout/vList2"/>
    <dgm:cxn modelId="{6D8CAB99-1A95-6646-8484-0B318C5EC33C}" type="presParOf" srcId="{85F65823-FF87-5C49-B684-84D697530B52}" destId="{D6A3DF12-63EC-1340-AEB6-092BEFF6DC2C}" srcOrd="1" destOrd="0" presId="urn:microsoft.com/office/officeart/2005/8/layout/vList2"/>
    <dgm:cxn modelId="{B4D9F8C5-39FD-FA42-A4E9-1B88CD891CAB}" type="presParOf" srcId="{85F65823-FF87-5C49-B684-84D697530B52}" destId="{65CE36DD-2925-764A-A03F-A96C657DE059}" srcOrd="2" destOrd="0" presId="urn:microsoft.com/office/officeart/2005/8/layout/vList2"/>
    <dgm:cxn modelId="{A66ED5F7-3940-EE49-B25C-B8F793D3FD45}" type="presParOf" srcId="{85F65823-FF87-5C49-B684-84D697530B52}" destId="{EDA4920D-13FF-A34F-AB19-E70E7B81A12A}" srcOrd="3" destOrd="0" presId="urn:microsoft.com/office/officeart/2005/8/layout/vList2"/>
    <dgm:cxn modelId="{955B0880-B837-CF43-A035-C62F35220C57}" type="presParOf" srcId="{85F65823-FF87-5C49-B684-84D697530B52}" destId="{1D2E77CC-4D91-8046-88E6-7077B6950B4B}" srcOrd="4" destOrd="0" presId="urn:microsoft.com/office/officeart/2005/8/layout/vList2"/>
    <dgm:cxn modelId="{8121DE24-D0C5-2F4A-842F-F86A8C984407}" type="presParOf" srcId="{85F65823-FF87-5C49-B684-84D697530B52}" destId="{BF3E9AC1-D636-F642-9669-2CC07B15D58F}" srcOrd="5" destOrd="0" presId="urn:microsoft.com/office/officeart/2005/8/layout/vList2"/>
    <dgm:cxn modelId="{6C8C697B-80F3-504C-9895-413A5013ECB4}" type="presParOf" srcId="{85F65823-FF87-5C49-B684-84D697530B52}" destId="{8C1CA25D-43C7-C543-9B58-C8B091BFE575}" srcOrd="6" destOrd="0" presId="urn:microsoft.com/office/officeart/2005/8/layout/vList2"/>
    <dgm:cxn modelId="{CF474C3E-4D89-9D42-B18A-80EFDA9BBC4E}" type="presParOf" srcId="{85F65823-FF87-5C49-B684-84D697530B52}" destId="{10805BBF-8854-C94E-BACB-F05B96ED106E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8CD8CA-5901-4907-859A-DCD222D85C4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EB392528-C67C-4633-B743-F6126E8FDE5D}">
      <dgm:prSet phldrT="[Testo]"/>
      <dgm:spPr/>
      <dgm:t>
        <a:bodyPr/>
        <a:lstStyle/>
        <a:p>
          <a:r>
            <a:rPr lang="it-IT" b="0" dirty="0"/>
            <a:t>Non è dovuto il versamento del contributo di licenziamento della NASPI nel caso di interruzione del rapporto di lavoro (pari al 41% della retribuzione di riferimento) </a:t>
          </a:r>
          <a:endParaRPr lang="it-IT" dirty="0"/>
        </a:p>
      </dgm:t>
    </dgm:pt>
    <dgm:pt modelId="{7AE4A293-1287-4F15-A260-9637C23D43A6}" type="parTrans" cxnId="{DCCB2C9E-FCB0-48C9-82B5-C92765E428E4}">
      <dgm:prSet/>
      <dgm:spPr/>
      <dgm:t>
        <a:bodyPr/>
        <a:lstStyle/>
        <a:p>
          <a:endParaRPr lang="it-IT"/>
        </a:p>
      </dgm:t>
    </dgm:pt>
    <dgm:pt modelId="{210DB304-643D-40E3-AE85-8EE9CC52E2DD}" type="sibTrans" cxnId="{DCCB2C9E-FCB0-48C9-82B5-C92765E428E4}">
      <dgm:prSet/>
      <dgm:spPr/>
      <dgm:t>
        <a:bodyPr/>
        <a:lstStyle/>
        <a:p>
          <a:endParaRPr lang="it-IT"/>
        </a:p>
      </dgm:t>
    </dgm:pt>
    <dgm:pt modelId="{9F71C1BA-47AC-4715-9945-631CC9F3B308}">
      <dgm:prSet phldrT="[Testo]"/>
      <dgm:spPr/>
      <dgm:t>
        <a:bodyPr/>
        <a:lstStyle/>
        <a:p>
          <a:r>
            <a:rPr lang="it-IT" b="0" dirty="0"/>
            <a:t>• Aliquote contributive agevolate e sgravi fiscali ai fini IRAP </a:t>
          </a:r>
          <a:endParaRPr lang="it-IT" dirty="0"/>
        </a:p>
      </dgm:t>
    </dgm:pt>
    <dgm:pt modelId="{F0FEFA50-A730-4822-831C-CDC66D3413EE}" type="parTrans" cxnId="{C552E2AE-ECBA-46A8-929B-F384D743331D}">
      <dgm:prSet/>
      <dgm:spPr/>
      <dgm:t>
        <a:bodyPr/>
        <a:lstStyle/>
        <a:p>
          <a:endParaRPr lang="it-IT"/>
        </a:p>
      </dgm:t>
    </dgm:pt>
    <dgm:pt modelId="{57FC62DC-A1E0-4E6A-967A-6B9F8193C484}" type="sibTrans" cxnId="{C552E2AE-ECBA-46A8-929B-F384D743331D}">
      <dgm:prSet/>
      <dgm:spPr/>
      <dgm:t>
        <a:bodyPr/>
        <a:lstStyle/>
        <a:p>
          <a:endParaRPr lang="it-IT"/>
        </a:p>
      </dgm:t>
    </dgm:pt>
    <dgm:pt modelId="{A815D868-D889-435A-901D-1F6BD6966998}">
      <dgm:prSet phldrT="[Testo]"/>
      <dgm:spPr/>
      <dgm:t>
        <a:bodyPr/>
        <a:lstStyle/>
        <a:p>
          <a:r>
            <a:rPr lang="it-IT" b="0" dirty="0"/>
            <a:t>Aliquota contributiva agevolata  pari al 5% della retribuzione imponibile ai fini previdenziali (assunzioni fino al 31/12/2017) </a:t>
          </a:r>
          <a:endParaRPr lang="it-IT" dirty="0"/>
        </a:p>
      </dgm:t>
    </dgm:pt>
    <dgm:pt modelId="{1823A3DF-A8E4-4353-B6E2-95EFF1DFD149}" type="parTrans" cxnId="{2A684A03-2BCC-40FA-A1C0-F1CBBCB319BD}">
      <dgm:prSet/>
      <dgm:spPr/>
      <dgm:t>
        <a:bodyPr/>
        <a:lstStyle/>
        <a:p>
          <a:endParaRPr lang="it-IT"/>
        </a:p>
      </dgm:t>
    </dgm:pt>
    <dgm:pt modelId="{4C908483-DC18-45AF-A750-9D2436B1EBA7}" type="sibTrans" cxnId="{2A684A03-2BCC-40FA-A1C0-F1CBBCB319BD}">
      <dgm:prSet/>
      <dgm:spPr/>
      <dgm:t>
        <a:bodyPr/>
        <a:lstStyle/>
        <a:p>
          <a:endParaRPr lang="it-IT"/>
        </a:p>
      </dgm:t>
    </dgm:pt>
    <dgm:pt modelId="{CFE5923E-68D7-41CA-B8C5-196B8E715952}">
      <dgm:prSet phldrT="[Testo]"/>
      <dgm:spPr/>
      <dgm:t>
        <a:bodyPr/>
        <a:lstStyle/>
        <a:p>
          <a:r>
            <a:rPr lang="it-IT" b="0" dirty="0"/>
            <a:t>No obbligo conferma 20% apprendisti assunti nei 36 mesi precedenti </a:t>
          </a:r>
          <a:endParaRPr lang="it-IT" dirty="0"/>
        </a:p>
      </dgm:t>
    </dgm:pt>
    <dgm:pt modelId="{B62C453B-FECE-4838-BA1C-BC915B16D344}" type="parTrans" cxnId="{4EBE7667-B902-4F63-9609-DBB16D973F22}">
      <dgm:prSet/>
      <dgm:spPr/>
      <dgm:t>
        <a:bodyPr/>
        <a:lstStyle/>
        <a:p>
          <a:endParaRPr lang="it-IT"/>
        </a:p>
      </dgm:t>
    </dgm:pt>
    <dgm:pt modelId="{D348DD2B-65BE-456C-8CBD-5A3E3849EA8A}" type="sibTrans" cxnId="{4EBE7667-B902-4F63-9609-DBB16D973F22}">
      <dgm:prSet/>
      <dgm:spPr/>
      <dgm:t>
        <a:bodyPr/>
        <a:lstStyle/>
        <a:p>
          <a:endParaRPr lang="it-IT"/>
        </a:p>
      </dgm:t>
    </dgm:pt>
    <dgm:pt modelId="{6A9540B0-A730-4FBB-A68B-DC05F1A218D1}">
      <dgm:prSet phldrT="[Testo]"/>
      <dgm:spPr/>
      <dgm:t>
        <a:bodyPr/>
        <a:lstStyle/>
        <a:p>
          <a:r>
            <a:rPr lang="it-IT" b="0" dirty="0"/>
            <a:t>Applicazione tutele crescenti per licenziamento </a:t>
          </a:r>
          <a:endParaRPr lang="it-IT" dirty="0"/>
        </a:p>
      </dgm:t>
    </dgm:pt>
    <dgm:pt modelId="{AC3B4608-EA57-4CF7-B7A1-89C999583517}" type="parTrans" cxnId="{304D793E-CA16-4323-8960-7F4630B3FCF2}">
      <dgm:prSet/>
      <dgm:spPr/>
      <dgm:t>
        <a:bodyPr/>
        <a:lstStyle/>
        <a:p>
          <a:endParaRPr lang="it-IT"/>
        </a:p>
      </dgm:t>
    </dgm:pt>
    <dgm:pt modelId="{75C2A336-E069-48AC-9D93-0D954575E037}" type="sibTrans" cxnId="{304D793E-CA16-4323-8960-7F4630B3FCF2}">
      <dgm:prSet/>
      <dgm:spPr/>
      <dgm:t>
        <a:bodyPr/>
        <a:lstStyle/>
        <a:p>
          <a:endParaRPr lang="it-IT"/>
        </a:p>
      </dgm:t>
    </dgm:pt>
    <dgm:pt modelId="{00526BA1-DD18-41A4-A035-13334D334730}">
      <dgm:prSet phldrT="[Testo]"/>
      <dgm:spPr/>
      <dgm:t>
        <a:bodyPr/>
        <a:lstStyle/>
        <a:p>
          <a:r>
            <a:rPr lang="it-IT" b="0" dirty="0"/>
            <a:t>• Mancato raggiungimento obiettivi formativi/titolo di studio è giustificato motivo di licenziamento</a:t>
          </a:r>
          <a:endParaRPr lang="it-IT" dirty="0"/>
        </a:p>
      </dgm:t>
    </dgm:pt>
    <dgm:pt modelId="{7772FC54-1AFB-4B13-BDB5-DE8160E3E356}" type="parTrans" cxnId="{BE7DDE60-33B6-4D6A-A283-8B33A64B6D3F}">
      <dgm:prSet/>
      <dgm:spPr/>
      <dgm:t>
        <a:bodyPr/>
        <a:lstStyle/>
        <a:p>
          <a:endParaRPr lang="it-IT"/>
        </a:p>
      </dgm:t>
    </dgm:pt>
    <dgm:pt modelId="{74109C85-3BE5-49FD-BC85-A77E9618056F}" type="sibTrans" cxnId="{BE7DDE60-33B6-4D6A-A283-8B33A64B6D3F}">
      <dgm:prSet/>
      <dgm:spPr/>
      <dgm:t>
        <a:bodyPr/>
        <a:lstStyle/>
        <a:p>
          <a:endParaRPr lang="it-IT"/>
        </a:p>
      </dgm:t>
    </dgm:pt>
    <dgm:pt modelId="{0518AA9A-36E9-4836-8B11-FE52827A5C3C}" type="pres">
      <dgm:prSet presAssocID="{188CD8CA-5901-4907-859A-DCD222D85C4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1A5227D6-4250-42ED-BB59-BBE4B94E5E80}" type="pres">
      <dgm:prSet presAssocID="{188CD8CA-5901-4907-859A-DCD222D85C44}" presName="Name1" presStyleCnt="0"/>
      <dgm:spPr/>
    </dgm:pt>
    <dgm:pt modelId="{5B715E23-B6F0-4247-81B0-C0E43F6A215C}" type="pres">
      <dgm:prSet presAssocID="{188CD8CA-5901-4907-859A-DCD222D85C44}" presName="cycle" presStyleCnt="0"/>
      <dgm:spPr/>
    </dgm:pt>
    <dgm:pt modelId="{6B5D42B6-A058-4F54-8117-9D089F0604D2}" type="pres">
      <dgm:prSet presAssocID="{188CD8CA-5901-4907-859A-DCD222D85C44}" presName="srcNode" presStyleLbl="node1" presStyleIdx="0" presStyleCnt="6"/>
      <dgm:spPr/>
    </dgm:pt>
    <dgm:pt modelId="{1A1EF2F6-84B4-418A-B520-FC1290F38176}" type="pres">
      <dgm:prSet presAssocID="{188CD8CA-5901-4907-859A-DCD222D85C44}" presName="conn" presStyleLbl="parChTrans1D2" presStyleIdx="0" presStyleCnt="1"/>
      <dgm:spPr/>
      <dgm:t>
        <a:bodyPr/>
        <a:lstStyle/>
        <a:p>
          <a:endParaRPr lang="it-IT"/>
        </a:p>
      </dgm:t>
    </dgm:pt>
    <dgm:pt modelId="{FDE95538-D2FB-4D4B-8A50-2C2E58E74E9E}" type="pres">
      <dgm:prSet presAssocID="{188CD8CA-5901-4907-859A-DCD222D85C44}" presName="extraNode" presStyleLbl="node1" presStyleIdx="0" presStyleCnt="6"/>
      <dgm:spPr/>
    </dgm:pt>
    <dgm:pt modelId="{C9131ADD-051E-430C-B1CE-D17BC1A72B5B}" type="pres">
      <dgm:prSet presAssocID="{188CD8CA-5901-4907-859A-DCD222D85C44}" presName="dstNode" presStyleLbl="node1" presStyleIdx="0" presStyleCnt="6"/>
      <dgm:spPr/>
    </dgm:pt>
    <dgm:pt modelId="{0ADAD077-F47F-4A01-96F8-A6124C07263A}" type="pres">
      <dgm:prSet presAssocID="{EB392528-C67C-4633-B743-F6126E8FDE5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05618AA-E3BC-42FB-8B82-2A1B6E5B202C}" type="pres">
      <dgm:prSet presAssocID="{EB392528-C67C-4633-B743-F6126E8FDE5D}" presName="accent_1" presStyleCnt="0"/>
      <dgm:spPr/>
    </dgm:pt>
    <dgm:pt modelId="{EC8FAC32-87DC-4DFA-AC1A-BBE22CC7C8B9}" type="pres">
      <dgm:prSet presAssocID="{EB392528-C67C-4633-B743-F6126E8FDE5D}" presName="accentRepeatNode" presStyleLbl="solidFgAcc1" presStyleIdx="0" presStyleCnt="6"/>
      <dgm:spPr/>
    </dgm:pt>
    <dgm:pt modelId="{595797DD-4BA7-4F86-8CA4-F4DED8835362}" type="pres">
      <dgm:prSet presAssocID="{9F71C1BA-47AC-4715-9945-631CC9F3B30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ABD887-FED4-47F0-AD50-4EFEA21DD039}" type="pres">
      <dgm:prSet presAssocID="{9F71C1BA-47AC-4715-9945-631CC9F3B308}" presName="accent_2" presStyleCnt="0"/>
      <dgm:spPr/>
    </dgm:pt>
    <dgm:pt modelId="{6C64B326-9A85-4182-8B84-D2040E935587}" type="pres">
      <dgm:prSet presAssocID="{9F71C1BA-47AC-4715-9945-631CC9F3B308}" presName="accentRepeatNode" presStyleLbl="solidFgAcc1" presStyleIdx="1" presStyleCnt="6"/>
      <dgm:spPr/>
    </dgm:pt>
    <dgm:pt modelId="{6DD61793-FFBC-42FE-BF00-33E2988F00BA}" type="pres">
      <dgm:prSet presAssocID="{A815D868-D889-435A-901D-1F6BD6966998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46547E-340D-4875-9402-A48CA89499C6}" type="pres">
      <dgm:prSet presAssocID="{A815D868-D889-435A-901D-1F6BD6966998}" presName="accent_3" presStyleCnt="0"/>
      <dgm:spPr/>
    </dgm:pt>
    <dgm:pt modelId="{27EB51CA-759E-4B6B-872B-FE1514F2FA33}" type="pres">
      <dgm:prSet presAssocID="{A815D868-D889-435A-901D-1F6BD6966998}" presName="accentRepeatNode" presStyleLbl="solidFgAcc1" presStyleIdx="2" presStyleCnt="6"/>
      <dgm:spPr/>
    </dgm:pt>
    <dgm:pt modelId="{BBE658E5-0C41-46B7-A221-988AF427EF82}" type="pres">
      <dgm:prSet presAssocID="{CFE5923E-68D7-41CA-B8C5-196B8E715952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5A3064-9FCB-42CD-A65C-722CEAE42C68}" type="pres">
      <dgm:prSet presAssocID="{CFE5923E-68D7-41CA-B8C5-196B8E715952}" presName="accent_4" presStyleCnt="0"/>
      <dgm:spPr/>
    </dgm:pt>
    <dgm:pt modelId="{26F9CBA2-9465-4FA1-A5B0-A6648DAAD7E6}" type="pres">
      <dgm:prSet presAssocID="{CFE5923E-68D7-41CA-B8C5-196B8E715952}" presName="accentRepeatNode" presStyleLbl="solidFgAcc1" presStyleIdx="3" presStyleCnt="6"/>
      <dgm:spPr/>
    </dgm:pt>
    <dgm:pt modelId="{F42A714F-1213-4947-9A98-1CFEA6D36808}" type="pres">
      <dgm:prSet presAssocID="{6A9540B0-A730-4FBB-A68B-DC05F1A218D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E2E73B-250E-4B06-877B-C5B1F23FFF64}" type="pres">
      <dgm:prSet presAssocID="{6A9540B0-A730-4FBB-A68B-DC05F1A218D1}" presName="accent_5" presStyleCnt="0"/>
      <dgm:spPr/>
    </dgm:pt>
    <dgm:pt modelId="{788DAEBE-9B7B-429B-B7C1-C6E6723744D0}" type="pres">
      <dgm:prSet presAssocID="{6A9540B0-A730-4FBB-A68B-DC05F1A218D1}" presName="accentRepeatNode" presStyleLbl="solidFgAcc1" presStyleIdx="4" presStyleCnt="6"/>
      <dgm:spPr/>
    </dgm:pt>
    <dgm:pt modelId="{D3E28F3B-8A18-4508-AA23-32438CD0F699}" type="pres">
      <dgm:prSet presAssocID="{00526BA1-DD18-41A4-A035-13334D334730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7B1EE2D-8935-46A1-904E-A69538889BB5}" type="pres">
      <dgm:prSet presAssocID="{00526BA1-DD18-41A4-A035-13334D334730}" presName="accent_6" presStyleCnt="0"/>
      <dgm:spPr/>
    </dgm:pt>
    <dgm:pt modelId="{EE84808A-402C-45F0-ADC7-67F0E16290FF}" type="pres">
      <dgm:prSet presAssocID="{00526BA1-DD18-41A4-A035-13334D334730}" presName="accentRepeatNode" presStyleLbl="solidFgAcc1" presStyleIdx="5" presStyleCnt="6"/>
      <dgm:spPr/>
    </dgm:pt>
  </dgm:ptLst>
  <dgm:cxnLst>
    <dgm:cxn modelId="{304D793E-CA16-4323-8960-7F4630B3FCF2}" srcId="{188CD8CA-5901-4907-859A-DCD222D85C44}" destId="{6A9540B0-A730-4FBB-A68B-DC05F1A218D1}" srcOrd="4" destOrd="0" parTransId="{AC3B4608-EA57-4CF7-B7A1-89C999583517}" sibTransId="{75C2A336-E069-48AC-9D93-0D954575E037}"/>
    <dgm:cxn modelId="{4EBE7667-B902-4F63-9609-DBB16D973F22}" srcId="{188CD8CA-5901-4907-859A-DCD222D85C44}" destId="{CFE5923E-68D7-41CA-B8C5-196B8E715952}" srcOrd="3" destOrd="0" parTransId="{B62C453B-FECE-4838-BA1C-BC915B16D344}" sibTransId="{D348DD2B-65BE-456C-8CBD-5A3E3849EA8A}"/>
    <dgm:cxn modelId="{7ED7DCF8-C11F-4CD5-9A7E-EB88AD2B0C6A}" type="presOf" srcId="{CFE5923E-68D7-41CA-B8C5-196B8E715952}" destId="{BBE658E5-0C41-46B7-A221-988AF427EF82}" srcOrd="0" destOrd="0" presId="urn:microsoft.com/office/officeart/2008/layout/VerticalCurvedList"/>
    <dgm:cxn modelId="{3B716A6C-4A6C-48AB-A46C-48C272818F10}" type="presOf" srcId="{210DB304-643D-40E3-AE85-8EE9CC52E2DD}" destId="{1A1EF2F6-84B4-418A-B520-FC1290F38176}" srcOrd="0" destOrd="0" presId="urn:microsoft.com/office/officeart/2008/layout/VerticalCurvedList"/>
    <dgm:cxn modelId="{BE7DDE60-33B6-4D6A-A283-8B33A64B6D3F}" srcId="{188CD8CA-5901-4907-859A-DCD222D85C44}" destId="{00526BA1-DD18-41A4-A035-13334D334730}" srcOrd="5" destOrd="0" parTransId="{7772FC54-1AFB-4B13-BDB5-DE8160E3E356}" sibTransId="{74109C85-3BE5-49FD-BC85-A77E9618056F}"/>
    <dgm:cxn modelId="{C45FE444-8269-48D7-838D-8197DFE71300}" type="presOf" srcId="{EB392528-C67C-4633-B743-F6126E8FDE5D}" destId="{0ADAD077-F47F-4A01-96F8-A6124C07263A}" srcOrd="0" destOrd="0" presId="urn:microsoft.com/office/officeart/2008/layout/VerticalCurvedList"/>
    <dgm:cxn modelId="{5CD9EB65-B54C-43F5-9B0D-3D2697054AAB}" type="presOf" srcId="{00526BA1-DD18-41A4-A035-13334D334730}" destId="{D3E28F3B-8A18-4508-AA23-32438CD0F699}" srcOrd="0" destOrd="0" presId="urn:microsoft.com/office/officeart/2008/layout/VerticalCurvedList"/>
    <dgm:cxn modelId="{2A684A03-2BCC-40FA-A1C0-F1CBBCB319BD}" srcId="{188CD8CA-5901-4907-859A-DCD222D85C44}" destId="{A815D868-D889-435A-901D-1F6BD6966998}" srcOrd="2" destOrd="0" parTransId="{1823A3DF-A8E4-4353-B6E2-95EFF1DFD149}" sibTransId="{4C908483-DC18-45AF-A750-9D2436B1EBA7}"/>
    <dgm:cxn modelId="{C552E2AE-ECBA-46A8-929B-F384D743331D}" srcId="{188CD8CA-5901-4907-859A-DCD222D85C44}" destId="{9F71C1BA-47AC-4715-9945-631CC9F3B308}" srcOrd="1" destOrd="0" parTransId="{F0FEFA50-A730-4822-831C-CDC66D3413EE}" sibTransId="{57FC62DC-A1E0-4E6A-967A-6B9F8193C484}"/>
    <dgm:cxn modelId="{E5D48546-9BF3-4A23-B856-0476BAEABD67}" type="presOf" srcId="{6A9540B0-A730-4FBB-A68B-DC05F1A218D1}" destId="{F42A714F-1213-4947-9A98-1CFEA6D36808}" srcOrd="0" destOrd="0" presId="urn:microsoft.com/office/officeart/2008/layout/VerticalCurvedList"/>
    <dgm:cxn modelId="{DCCB2C9E-FCB0-48C9-82B5-C92765E428E4}" srcId="{188CD8CA-5901-4907-859A-DCD222D85C44}" destId="{EB392528-C67C-4633-B743-F6126E8FDE5D}" srcOrd="0" destOrd="0" parTransId="{7AE4A293-1287-4F15-A260-9637C23D43A6}" sibTransId="{210DB304-643D-40E3-AE85-8EE9CC52E2DD}"/>
    <dgm:cxn modelId="{79AE4DF2-A503-4385-8DDD-C90859BCD6F4}" type="presOf" srcId="{188CD8CA-5901-4907-859A-DCD222D85C44}" destId="{0518AA9A-36E9-4836-8B11-FE52827A5C3C}" srcOrd="0" destOrd="0" presId="urn:microsoft.com/office/officeart/2008/layout/VerticalCurvedList"/>
    <dgm:cxn modelId="{BDC8F1C3-015A-477D-8E2A-6DB24C6B43F0}" type="presOf" srcId="{A815D868-D889-435A-901D-1F6BD6966998}" destId="{6DD61793-FFBC-42FE-BF00-33E2988F00BA}" srcOrd="0" destOrd="0" presId="urn:microsoft.com/office/officeart/2008/layout/VerticalCurvedList"/>
    <dgm:cxn modelId="{C5444495-2EBC-4753-9C9B-465B52BC1781}" type="presOf" srcId="{9F71C1BA-47AC-4715-9945-631CC9F3B308}" destId="{595797DD-4BA7-4F86-8CA4-F4DED8835362}" srcOrd="0" destOrd="0" presId="urn:microsoft.com/office/officeart/2008/layout/VerticalCurvedList"/>
    <dgm:cxn modelId="{0337DE95-3DDB-4E83-A45D-DB987477E272}" type="presParOf" srcId="{0518AA9A-36E9-4836-8B11-FE52827A5C3C}" destId="{1A5227D6-4250-42ED-BB59-BBE4B94E5E80}" srcOrd="0" destOrd="0" presId="urn:microsoft.com/office/officeart/2008/layout/VerticalCurvedList"/>
    <dgm:cxn modelId="{A98314F9-A82F-4713-9B0E-134EB8E14BC1}" type="presParOf" srcId="{1A5227D6-4250-42ED-BB59-BBE4B94E5E80}" destId="{5B715E23-B6F0-4247-81B0-C0E43F6A215C}" srcOrd="0" destOrd="0" presId="urn:microsoft.com/office/officeart/2008/layout/VerticalCurvedList"/>
    <dgm:cxn modelId="{17CBAEFF-F6AE-45A6-BD12-7DD0A75EB161}" type="presParOf" srcId="{5B715E23-B6F0-4247-81B0-C0E43F6A215C}" destId="{6B5D42B6-A058-4F54-8117-9D089F0604D2}" srcOrd="0" destOrd="0" presId="urn:microsoft.com/office/officeart/2008/layout/VerticalCurvedList"/>
    <dgm:cxn modelId="{E02A334C-8053-4590-B5CD-C4999C0B4F1D}" type="presParOf" srcId="{5B715E23-B6F0-4247-81B0-C0E43F6A215C}" destId="{1A1EF2F6-84B4-418A-B520-FC1290F38176}" srcOrd="1" destOrd="0" presId="urn:microsoft.com/office/officeart/2008/layout/VerticalCurvedList"/>
    <dgm:cxn modelId="{02CB7475-293B-4A8D-B9CB-AAC71FC5B052}" type="presParOf" srcId="{5B715E23-B6F0-4247-81B0-C0E43F6A215C}" destId="{FDE95538-D2FB-4D4B-8A50-2C2E58E74E9E}" srcOrd="2" destOrd="0" presId="urn:microsoft.com/office/officeart/2008/layout/VerticalCurvedList"/>
    <dgm:cxn modelId="{DB569FE5-A73B-468B-9901-CCE0AF2A7D46}" type="presParOf" srcId="{5B715E23-B6F0-4247-81B0-C0E43F6A215C}" destId="{C9131ADD-051E-430C-B1CE-D17BC1A72B5B}" srcOrd="3" destOrd="0" presId="urn:microsoft.com/office/officeart/2008/layout/VerticalCurvedList"/>
    <dgm:cxn modelId="{C35E5FBB-4885-4312-AEF9-A7C93C29BB69}" type="presParOf" srcId="{1A5227D6-4250-42ED-BB59-BBE4B94E5E80}" destId="{0ADAD077-F47F-4A01-96F8-A6124C07263A}" srcOrd="1" destOrd="0" presId="urn:microsoft.com/office/officeart/2008/layout/VerticalCurvedList"/>
    <dgm:cxn modelId="{B7C77240-2A1B-48AA-B9F0-B722FF5F533F}" type="presParOf" srcId="{1A5227D6-4250-42ED-BB59-BBE4B94E5E80}" destId="{805618AA-E3BC-42FB-8B82-2A1B6E5B202C}" srcOrd="2" destOrd="0" presId="urn:microsoft.com/office/officeart/2008/layout/VerticalCurvedList"/>
    <dgm:cxn modelId="{9CF0CBA0-BA10-498F-A8BE-F37239DED8DB}" type="presParOf" srcId="{805618AA-E3BC-42FB-8B82-2A1B6E5B202C}" destId="{EC8FAC32-87DC-4DFA-AC1A-BBE22CC7C8B9}" srcOrd="0" destOrd="0" presId="urn:microsoft.com/office/officeart/2008/layout/VerticalCurvedList"/>
    <dgm:cxn modelId="{BC465F1D-CB24-48AF-BF8C-E9AE90DC4638}" type="presParOf" srcId="{1A5227D6-4250-42ED-BB59-BBE4B94E5E80}" destId="{595797DD-4BA7-4F86-8CA4-F4DED8835362}" srcOrd="3" destOrd="0" presId="urn:microsoft.com/office/officeart/2008/layout/VerticalCurvedList"/>
    <dgm:cxn modelId="{BB8483FA-407A-4F08-982E-4E41EE6143C0}" type="presParOf" srcId="{1A5227D6-4250-42ED-BB59-BBE4B94E5E80}" destId="{79ABD887-FED4-47F0-AD50-4EFEA21DD039}" srcOrd="4" destOrd="0" presId="urn:microsoft.com/office/officeart/2008/layout/VerticalCurvedList"/>
    <dgm:cxn modelId="{9F5F2337-383B-4DBC-BF45-F9DF9A262CC9}" type="presParOf" srcId="{79ABD887-FED4-47F0-AD50-4EFEA21DD039}" destId="{6C64B326-9A85-4182-8B84-D2040E935587}" srcOrd="0" destOrd="0" presId="urn:microsoft.com/office/officeart/2008/layout/VerticalCurvedList"/>
    <dgm:cxn modelId="{79863ED8-D25A-453A-9684-1DE0E6FB9E8A}" type="presParOf" srcId="{1A5227D6-4250-42ED-BB59-BBE4B94E5E80}" destId="{6DD61793-FFBC-42FE-BF00-33E2988F00BA}" srcOrd="5" destOrd="0" presId="urn:microsoft.com/office/officeart/2008/layout/VerticalCurvedList"/>
    <dgm:cxn modelId="{151F5493-C8D1-46A6-B55F-B0F7E3B3BC3A}" type="presParOf" srcId="{1A5227D6-4250-42ED-BB59-BBE4B94E5E80}" destId="{A946547E-340D-4875-9402-A48CA89499C6}" srcOrd="6" destOrd="0" presId="urn:microsoft.com/office/officeart/2008/layout/VerticalCurvedList"/>
    <dgm:cxn modelId="{D62BE318-B83D-48F1-A2F5-E4C77E5B9E4C}" type="presParOf" srcId="{A946547E-340D-4875-9402-A48CA89499C6}" destId="{27EB51CA-759E-4B6B-872B-FE1514F2FA33}" srcOrd="0" destOrd="0" presId="urn:microsoft.com/office/officeart/2008/layout/VerticalCurvedList"/>
    <dgm:cxn modelId="{2AAEE3F2-C5E2-4B9A-B5E4-4155E5BDF6A8}" type="presParOf" srcId="{1A5227D6-4250-42ED-BB59-BBE4B94E5E80}" destId="{BBE658E5-0C41-46B7-A221-988AF427EF82}" srcOrd="7" destOrd="0" presId="urn:microsoft.com/office/officeart/2008/layout/VerticalCurvedList"/>
    <dgm:cxn modelId="{8643830E-8839-43CC-914B-CE20F747548B}" type="presParOf" srcId="{1A5227D6-4250-42ED-BB59-BBE4B94E5E80}" destId="{A95A3064-9FCB-42CD-A65C-722CEAE42C68}" srcOrd="8" destOrd="0" presId="urn:microsoft.com/office/officeart/2008/layout/VerticalCurvedList"/>
    <dgm:cxn modelId="{490A845E-7B85-4CAE-9E90-F853CE404082}" type="presParOf" srcId="{A95A3064-9FCB-42CD-A65C-722CEAE42C68}" destId="{26F9CBA2-9465-4FA1-A5B0-A6648DAAD7E6}" srcOrd="0" destOrd="0" presId="urn:microsoft.com/office/officeart/2008/layout/VerticalCurvedList"/>
    <dgm:cxn modelId="{7826FE4C-FA37-44A3-B3D4-E7BECF5942CF}" type="presParOf" srcId="{1A5227D6-4250-42ED-BB59-BBE4B94E5E80}" destId="{F42A714F-1213-4947-9A98-1CFEA6D36808}" srcOrd="9" destOrd="0" presId="urn:microsoft.com/office/officeart/2008/layout/VerticalCurvedList"/>
    <dgm:cxn modelId="{9F9394A9-5F63-4A9A-ADB2-B3277A7B00AA}" type="presParOf" srcId="{1A5227D6-4250-42ED-BB59-BBE4B94E5E80}" destId="{62E2E73B-250E-4B06-877B-C5B1F23FFF64}" srcOrd="10" destOrd="0" presId="urn:microsoft.com/office/officeart/2008/layout/VerticalCurvedList"/>
    <dgm:cxn modelId="{D4DA62AD-18DF-4456-A025-126CE066D13B}" type="presParOf" srcId="{62E2E73B-250E-4B06-877B-C5B1F23FFF64}" destId="{788DAEBE-9B7B-429B-B7C1-C6E6723744D0}" srcOrd="0" destOrd="0" presId="urn:microsoft.com/office/officeart/2008/layout/VerticalCurvedList"/>
    <dgm:cxn modelId="{D6C4BC53-1C2A-4C44-B994-208662CD81EA}" type="presParOf" srcId="{1A5227D6-4250-42ED-BB59-BBE4B94E5E80}" destId="{D3E28F3B-8A18-4508-AA23-32438CD0F699}" srcOrd="11" destOrd="0" presId="urn:microsoft.com/office/officeart/2008/layout/VerticalCurvedList"/>
    <dgm:cxn modelId="{4A1291DB-E201-4B94-9C7E-A75FA19B2435}" type="presParOf" srcId="{1A5227D6-4250-42ED-BB59-BBE4B94E5E80}" destId="{87B1EE2D-8935-46A1-904E-A69538889BB5}" srcOrd="12" destOrd="0" presId="urn:microsoft.com/office/officeart/2008/layout/VerticalCurvedList"/>
    <dgm:cxn modelId="{2EE1A587-689B-4F5E-A043-E4FC79A4F722}" type="presParOf" srcId="{87B1EE2D-8935-46A1-904E-A69538889BB5}" destId="{EE84808A-402C-45F0-ADC7-67F0E16290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CE275-39C1-2B40-9D05-A2E7CEF028C7}">
      <dsp:nvSpPr>
        <dsp:cNvPr id="0" name=""/>
        <dsp:cNvSpPr/>
      </dsp:nvSpPr>
      <dsp:spPr>
        <a:xfrm>
          <a:off x="-6268436" y="-958915"/>
          <a:ext cx="7461527" cy="7461527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DC52D-70AB-4EE5-BC73-D63BA0C9337D}">
      <dsp:nvSpPr>
        <dsp:cNvPr id="0" name=""/>
        <dsp:cNvSpPr/>
      </dsp:nvSpPr>
      <dsp:spPr>
        <a:xfrm>
          <a:off x="444213" y="291931"/>
          <a:ext cx="8870545" cy="5836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/>
            <a:t>Selezione:</a:t>
          </a:r>
          <a:r>
            <a:rPr lang="it-IT" sz="1500" kern="1200" dirty="0"/>
            <a:t> possibilità di scegliere tra gli  studenti dei percorsi di formazione in base alle caratteristiche</a:t>
          </a:r>
        </a:p>
      </dsp:txBody>
      <dsp:txXfrm>
        <a:off x="444213" y="291931"/>
        <a:ext cx="8870545" cy="583640"/>
      </dsp:txXfrm>
    </dsp:sp>
    <dsp:sp modelId="{756BBC8F-32D6-AA4B-980E-3F8B827F2DB1}">
      <dsp:nvSpPr>
        <dsp:cNvPr id="0" name=""/>
        <dsp:cNvSpPr/>
      </dsp:nvSpPr>
      <dsp:spPr>
        <a:xfrm>
          <a:off x="79438" y="218975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ABB80E-A08E-4CD9-A10C-8F1BC7FC589D}">
      <dsp:nvSpPr>
        <dsp:cNvPr id="0" name=""/>
        <dsp:cNvSpPr/>
      </dsp:nvSpPr>
      <dsp:spPr>
        <a:xfrm>
          <a:off x="924297" y="1167280"/>
          <a:ext cx="8390461" cy="5836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/>
            <a:t>Vantaggi economici: i benefici contributivi in materia  di previdenza e assistenza sociale ed incentivi all’assunzione</a:t>
          </a:r>
        </a:p>
      </dsp:txBody>
      <dsp:txXfrm>
        <a:off x="924297" y="1167280"/>
        <a:ext cx="8390461" cy="583640"/>
      </dsp:txXfrm>
    </dsp:sp>
    <dsp:sp modelId="{C1DB5BA0-54D7-4C35-A319-560A2B7C1951}">
      <dsp:nvSpPr>
        <dsp:cNvPr id="0" name=""/>
        <dsp:cNvSpPr/>
      </dsp:nvSpPr>
      <dsp:spPr>
        <a:xfrm>
          <a:off x="559522" y="1094325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8D315-6B85-0540-92D7-5C1923E3D9A5}">
      <dsp:nvSpPr>
        <dsp:cNvPr id="0" name=""/>
        <dsp:cNvSpPr/>
      </dsp:nvSpPr>
      <dsp:spPr>
        <a:xfrm>
          <a:off x="1143828" y="2042630"/>
          <a:ext cx="8170931" cy="583640"/>
        </a:xfrm>
        <a:prstGeom prst="flowChartAlternateProcess">
          <a:avLst/>
        </a:prstGeom>
        <a:solidFill>
          <a:srgbClr val="92D050"/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/>
            <a:t>Formazione : acquisizione di competenze di mestiere specifiche per l’azienda</a:t>
          </a:r>
          <a:r>
            <a:rPr lang="it-IT" sz="1500" kern="1200" dirty="0"/>
            <a:t> di appartenenza con il supporto di dell’Istituzione Formativa</a:t>
          </a:r>
        </a:p>
      </dsp:txBody>
      <dsp:txXfrm>
        <a:off x="1172318" y="2071120"/>
        <a:ext cx="8113951" cy="526660"/>
      </dsp:txXfrm>
    </dsp:sp>
    <dsp:sp modelId="{263445D5-C4E7-B044-A022-358296924B21}">
      <dsp:nvSpPr>
        <dsp:cNvPr id="0" name=""/>
        <dsp:cNvSpPr/>
      </dsp:nvSpPr>
      <dsp:spPr>
        <a:xfrm>
          <a:off x="779052" y="1969675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2BDDC3-31D4-AD46-9145-5A49F5550688}">
      <dsp:nvSpPr>
        <dsp:cNvPr id="0" name=""/>
        <dsp:cNvSpPr/>
      </dsp:nvSpPr>
      <dsp:spPr>
        <a:xfrm>
          <a:off x="1143828" y="2917425"/>
          <a:ext cx="8170931" cy="583640"/>
        </a:xfrm>
        <a:prstGeom prst="roundRect">
          <a:avLst/>
        </a:prstGeom>
        <a:solidFill>
          <a:srgbClr val="FFC91D"/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noProof="0" dirty="0"/>
            <a:t>Condivisione</a:t>
          </a:r>
          <a:r>
            <a:rPr lang="it-IT" sz="1500" b="1" kern="1200" baseline="0" noProof="0" dirty="0"/>
            <a:t> coordinamento con ente formativo</a:t>
          </a:r>
          <a:r>
            <a:rPr lang="it-IT" sz="1500" kern="1200" baseline="0" noProof="0" dirty="0"/>
            <a:t>: cura educativa oltre che formativa</a:t>
          </a:r>
          <a:endParaRPr lang="it-IT" sz="1500" kern="1200" noProof="0" dirty="0"/>
        </a:p>
      </dsp:txBody>
      <dsp:txXfrm>
        <a:off x="1172319" y="2945916"/>
        <a:ext cx="8113949" cy="526658"/>
      </dsp:txXfrm>
    </dsp:sp>
    <dsp:sp modelId="{E810CE6C-369A-EE4E-9064-379341555586}">
      <dsp:nvSpPr>
        <dsp:cNvPr id="0" name=""/>
        <dsp:cNvSpPr/>
      </dsp:nvSpPr>
      <dsp:spPr>
        <a:xfrm>
          <a:off x="779052" y="2844470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89EFE8-DC44-C740-8A28-DD980AA96B67}">
      <dsp:nvSpPr>
        <dsp:cNvPr id="0" name=""/>
        <dsp:cNvSpPr/>
      </dsp:nvSpPr>
      <dsp:spPr>
        <a:xfrm>
          <a:off x="695993" y="3792775"/>
          <a:ext cx="8390461" cy="5836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strike="sngStrike" kern="1200" baseline="0" noProof="0" dirty="0"/>
            <a:t> </a:t>
          </a:r>
          <a:r>
            <a:rPr lang="it-IT" sz="1500" b="1" kern="1200" dirty="0"/>
            <a:t>Possibilità di recesso per le parti (azienda e lavoratore): </a:t>
          </a:r>
          <a:r>
            <a:rPr lang="it-IT" sz="1500" b="0" kern="1200" dirty="0"/>
            <a:t>al termine del contratto ovvero del periodo formativo</a:t>
          </a:r>
          <a:endParaRPr lang="it-IT" sz="1500" b="0" strike="sngStrike" kern="1200" noProof="0" dirty="0"/>
        </a:p>
      </dsp:txBody>
      <dsp:txXfrm>
        <a:off x="724484" y="3821266"/>
        <a:ext cx="8333479" cy="526658"/>
      </dsp:txXfrm>
    </dsp:sp>
    <dsp:sp modelId="{A2B7D99B-B0F8-2E44-9A14-5BFA7DE084AD}">
      <dsp:nvSpPr>
        <dsp:cNvPr id="0" name=""/>
        <dsp:cNvSpPr/>
      </dsp:nvSpPr>
      <dsp:spPr>
        <a:xfrm>
          <a:off x="559522" y="3719820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147A57-F52E-EF42-BCA0-ABE1A0B0DBD6}">
      <dsp:nvSpPr>
        <dsp:cNvPr id="0" name=""/>
        <dsp:cNvSpPr/>
      </dsp:nvSpPr>
      <dsp:spPr>
        <a:xfrm>
          <a:off x="444213" y="4668124"/>
          <a:ext cx="8870545" cy="5836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3264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/>
            <a:t>Possibilità di proroga </a:t>
          </a:r>
          <a:r>
            <a:rPr lang="it-IT" sz="1500" kern="1200" dirty="0"/>
            <a:t>del contratto: in casi particolari</a:t>
          </a:r>
        </a:p>
      </dsp:txBody>
      <dsp:txXfrm>
        <a:off x="444213" y="4668124"/>
        <a:ext cx="8870545" cy="583640"/>
      </dsp:txXfrm>
    </dsp:sp>
    <dsp:sp modelId="{76645368-D7BC-E743-8E24-EA7AA7380E49}">
      <dsp:nvSpPr>
        <dsp:cNvPr id="0" name=""/>
        <dsp:cNvSpPr/>
      </dsp:nvSpPr>
      <dsp:spPr>
        <a:xfrm>
          <a:off x="79438" y="4595169"/>
          <a:ext cx="729550" cy="7295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FD2E9-31FF-8749-9799-65B41B8BDE32}">
      <dsp:nvSpPr>
        <dsp:cNvPr id="0" name=""/>
        <dsp:cNvSpPr/>
      </dsp:nvSpPr>
      <dsp:spPr>
        <a:xfrm>
          <a:off x="0" y="72444"/>
          <a:ext cx="9110279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b="1" kern="1200" dirty="0"/>
            <a:t>Sotto-inquadramento o Retribuzione percentuale</a:t>
          </a:r>
          <a:endParaRPr lang="it-IT" sz="2700" kern="1200" dirty="0"/>
        </a:p>
      </dsp:txBody>
      <dsp:txXfrm>
        <a:off x="31613" y="104057"/>
        <a:ext cx="9047053" cy="584369"/>
      </dsp:txXfrm>
    </dsp:sp>
    <dsp:sp modelId="{D6A3DF12-63EC-1340-AEB6-092BEFF6DC2C}">
      <dsp:nvSpPr>
        <dsp:cNvPr id="0" name=""/>
        <dsp:cNvSpPr/>
      </dsp:nvSpPr>
      <dsp:spPr>
        <a:xfrm>
          <a:off x="0" y="720039"/>
          <a:ext cx="9110279" cy="67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25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100" kern="1200" dirty="0"/>
            <a:t>Possibilità di retribuire l’apprendista in misura percentuale rispetto all’inquadramento contrattuale spettante</a:t>
          </a:r>
          <a:endParaRPr lang="it-IT" sz="2100" strike="sngStrike" kern="1200" dirty="0"/>
        </a:p>
      </dsp:txBody>
      <dsp:txXfrm>
        <a:off x="0" y="720039"/>
        <a:ext cx="9110279" cy="670680"/>
      </dsp:txXfrm>
    </dsp:sp>
    <dsp:sp modelId="{65CE36DD-2925-764A-A03F-A96C657DE059}">
      <dsp:nvSpPr>
        <dsp:cNvPr id="0" name=""/>
        <dsp:cNvSpPr/>
      </dsp:nvSpPr>
      <dsp:spPr>
        <a:xfrm>
          <a:off x="0" y="1362922"/>
          <a:ext cx="9110279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b="1" kern="1200" noProof="0" dirty="0"/>
            <a:t>Costo Aziendale</a:t>
          </a:r>
        </a:p>
      </dsp:txBody>
      <dsp:txXfrm>
        <a:off x="31613" y="1394535"/>
        <a:ext cx="9047053" cy="584369"/>
      </dsp:txXfrm>
    </dsp:sp>
    <dsp:sp modelId="{EDA4920D-13FF-A34F-AB19-E70E7B81A12A}">
      <dsp:nvSpPr>
        <dsp:cNvPr id="0" name=""/>
        <dsp:cNvSpPr/>
      </dsp:nvSpPr>
      <dsp:spPr>
        <a:xfrm>
          <a:off x="0" y="2038314"/>
          <a:ext cx="9110279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251" tIns="34290" rIns="192024" bIns="34290" numCol="1" spcCol="1270" anchor="t" anchorCtr="0">
          <a:noAutofit/>
        </a:bodyPr>
        <a:lstStyle/>
        <a:p>
          <a:pPr marL="228600" marR="0" lvl="1" indent="-228600" algn="l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lrTx/>
            <a:buSzTx/>
            <a:buFontTx/>
            <a:buChar char="••"/>
            <a:tabLst/>
            <a:defRPr/>
          </a:pPr>
          <a:r>
            <a:rPr lang="it-IT" sz="2100" kern="1200" baseline="0" dirty="0"/>
            <a:t> 40-45% rispetto ad un lavoratore ordinario</a:t>
          </a:r>
          <a:endParaRPr lang="it-IT" sz="2100" kern="1200" dirty="0"/>
        </a:p>
      </dsp:txBody>
      <dsp:txXfrm>
        <a:off x="0" y="2038314"/>
        <a:ext cx="9110279" cy="447120"/>
      </dsp:txXfrm>
    </dsp:sp>
    <dsp:sp modelId="{1D2E77CC-4D91-8046-88E6-7077B6950B4B}">
      <dsp:nvSpPr>
        <dsp:cNvPr id="0" name=""/>
        <dsp:cNvSpPr/>
      </dsp:nvSpPr>
      <dsp:spPr>
        <a:xfrm>
          <a:off x="0" y="2455916"/>
          <a:ext cx="9110279" cy="647595"/>
        </a:xfrm>
        <a:prstGeom prst="round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b="1" kern="1200" dirty="0"/>
            <a:t>Formazione interna: riduzione retribuzione</a:t>
          </a:r>
        </a:p>
      </dsp:txBody>
      <dsp:txXfrm>
        <a:off x="31613" y="2487529"/>
        <a:ext cx="9047053" cy="584369"/>
      </dsp:txXfrm>
    </dsp:sp>
    <dsp:sp modelId="{BF3E9AC1-D636-F642-9669-2CC07B15D58F}">
      <dsp:nvSpPr>
        <dsp:cNvPr id="0" name=""/>
        <dsp:cNvSpPr/>
      </dsp:nvSpPr>
      <dsp:spPr>
        <a:xfrm>
          <a:off x="0" y="3133029"/>
          <a:ext cx="9110279" cy="978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25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100" kern="1200" dirty="0"/>
            <a:t>Riduzione della retribuzione per le ore di formazione interna al 10% di quella che sarebbe dovuta all’apprendista(salvo diversi accordi fra le parti)</a:t>
          </a:r>
        </a:p>
      </dsp:txBody>
      <dsp:txXfrm>
        <a:off x="0" y="3133029"/>
        <a:ext cx="9110279" cy="978075"/>
      </dsp:txXfrm>
    </dsp:sp>
    <dsp:sp modelId="{8C1CA25D-43C7-C543-9B58-C8B091BFE575}">
      <dsp:nvSpPr>
        <dsp:cNvPr id="0" name=""/>
        <dsp:cNvSpPr/>
      </dsp:nvSpPr>
      <dsp:spPr>
        <a:xfrm>
          <a:off x="0" y="4111104"/>
          <a:ext cx="9110279" cy="647595"/>
        </a:xfrm>
        <a:prstGeom prst="roundRect">
          <a:avLst/>
        </a:prstGeom>
        <a:solidFill>
          <a:srgbClr val="FFC91D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b="1" kern="1200" dirty="0"/>
            <a:t>Formazione esterna: esonero retribuzione </a:t>
          </a:r>
        </a:p>
      </dsp:txBody>
      <dsp:txXfrm>
        <a:off x="31613" y="4142717"/>
        <a:ext cx="9047053" cy="584369"/>
      </dsp:txXfrm>
    </dsp:sp>
    <dsp:sp modelId="{10805BBF-8854-C94E-BACB-F05B96ED106E}">
      <dsp:nvSpPr>
        <dsp:cNvPr id="0" name=""/>
        <dsp:cNvSpPr/>
      </dsp:nvSpPr>
      <dsp:spPr>
        <a:xfrm>
          <a:off x="0" y="4758699"/>
          <a:ext cx="9110279" cy="670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25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2100" kern="1200" dirty="0"/>
            <a:t>Esonero dall’obbligo retributivo per le ore di formazione esterna all’impresa e realizzate presso l’istituzione formativa</a:t>
          </a:r>
        </a:p>
      </dsp:txBody>
      <dsp:txXfrm>
        <a:off x="0" y="4758699"/>
        <a:ext cx="9110279" cy="6706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EF2F6-84B4-418A-B520-FC1290F38176}">
      <dsp:nvSpPr>
        <dsp:cNvPr id="0" name=""/>
        <dsp:cNvSpPr/>
      </dsp:nvSpPr>
      <dsp:spPr>
        <a:xfrm>
          <a:off x="-6322524" y="-967138"/>
          <a:ext cx="7525780" cy="7525780"/>
        </a:xfrm>
        <a:prstGeom prst="blockArc">
          <a:avLst>
            <a:gd name="adj1" fmla="val 18900000"/>
            <a:gd name="adj2" fmla="val 2700000"/>
            <a:gd name="adj3" fmla="val 287"/>
          </a:avLst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AD077-F47F-4A01-96F8-A6124C07263A}">
      <dsp:nvSpPr>
        <dsp:cNvPr id="0" name=""/>
        <dsp:cNvSpPr/>
      </dsp:nvSpPr>
      <dsp:spPr>
        <a:xfrm>
          <a:off x="447966" y="294448"/>
          <a:ext cx="8572434" cy="5886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Non è dovuto il versamento del contributo di licenziamento della NASPI nel caso di interruzione del rapporto di lavoro (pari al 41% della retribuzione di riferimento) </a:t>
          </a:r>
          <a:endParaRPr lang="it-IT" sz="1600" kern="1200" dirty="0"/>
        </a:p>
      </dsp:txBody>
      <dsp:txXfrm>
        <a:off x="447966" y="294448"/>
        <a:ext cx="8572434" cy="588673"/>
      </dsp:txXfrm>
    </dsp:sp>
    <dsp:sp modelId="{EC8FAC32-87DC-4DFA-AC1A-BBE22CC7C8B9}">
      <dsp:nvSpPr>
        <dsp:cNvPr id="0" name=""/>
        <dsp:cNvSpPr/>
      </dsp:nvSpPr>
      <dsp:spPr>
        <a:xfrm>
          <a:off x="80045" y="220864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5797DD-4BA7-4F86-8CA4-F4DED8835362}">
      <dsp:nvSpPr>
        <dsp:cNvPr id="0" name=""/>
        <dsp:cNvSpPr/>
      </dsp:nvSpPr>
      <dsp:spPr>
        <a:xfrm>
          <a:off x="932191" y="1177346"/>
          <a:ext cx="8088210" cy="58867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• Aliquote contributive agevolate e sgravi fiscali ai fini IRAP </a:t>
          </a:r>
          <a:endParaRPr lang="it-IT" sz="1600" kern="1200" dirty="0"/>
        </a:p>
      </dsp:txBody>
      <dsp:txXfrm>
        <a:off x="932191" y="1177346"/>
        <a:ext cx="8088210" cy="588673"/>
      </dsp:txXfrm>
    </dsp:sp>
    <dsp:sp modelId="{6C64B326-9A85-4182-8B84-D2040E935587}">
      <dsp:nvSpPr>
        <dsp:cNvPr id="0" name=""/>
        <dsp:cNvSpPr/>
      </dsp:nvSpPr>
      <dsp:spPr>
        <a:xfrm>
          <a:off x="564270" y="1103762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D61793-FFBC-42FE-BF00-33E2988F00BA}">
      <dsp:nvSpPr>
        <dsp:cNvPr id="0" name=""/>
        <dsp:cNvSpPr/>
      </dsp:nvSpPr>
      <dsp:spPr>
        <a:xfrm>
          <a:off x="1153614" y="2060245"/>
          <a:ext cx="7866786" cy="5886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Aliquota contributiva agevolata  pari al 5% della retribuzione imponibile ai fini previdenziali (assunzioni fino al 31/12/2017) </a:t>
          </a:r>
          <a:endParaRPr lang="it-IT" sz="1600" kern="1200" dirty="0"/>
        </a:p>
      </dsp:txBody>
      <dsp:txXfrm>
        <a:off x="1153614" y="2060245"/>
        <a:ext cx="7866786" cy="588673"/>
      </dsp:txXfrm>
    </dsp:sp>
    <dsp:sp modelId="{27EB51CA-759E-4B6B-872B-FE1514F2FA33}">
      <dsp:nvSpPr>
        <dsp:cNvPr id="0" name=""/>
        <dsp:cNvSpPr/>
      </dsp:nvSpPr>
      <dsp:spPr>
        <a:xfrm>
          <a:off x="785693" y="1986661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658E5-0C41-46B7-A221-988AF427EF82}">
      <dsp:nvSpPr>
        <dsp:cNvPr id="0" name=""/>
        <dsp:cNvSpPr/>
      </dsp:nvSpPr>
      <dsp:spPr>
        <a:xfrm>
          <a:off x="1153614" y="2942584"/>
          <a:ext cx="7866786" cy="58867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No obbligo conferma 20% apprendisti assunti nei 36 mesi precedenti </a:t>
          </a:r>
          <a:endParaRPr lang="it-IT" sz="1600" kern="1200" dirty="0"/>
        </a:p>
      </dsp:txBody>
      <dsp:txXfrm>
        <a:off x="1153614" y="2942584"/>
        <a:ext cx="7866786" cy="588673"/>
      </dsp:txXfrm>
    </dsp:sp>
    <dsp:sp modelId="{26F9CBA2-9465-4FA1-A5B0-A6648DAAD7E6}">
      <dsp:nvSpPr>
        <dsp:cNvPr id="0" name=""/>
        <dsp:cNvSpPr/>
      </dsp:nvSpPr>
      <dsp:spPr>
        <a:xfrm>
          <a:off x="785693" y="2869000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2A714F-1213-4947-9A98-1CFEA6D36808}">
      <dsp:nvSpPr>
        <dsp:cNvPr id="0" name=""/>
        <dsp:cNvSpPr/>
      </dsp:nvSpPr>
      <dsp:spPr>
        <a:xfrm>
          <a:off x="932191" y="3825482"/>
          <a:ext cx="8088210" cy="5886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Applicazione tutele crescenti per licenziamento </a:t>
          </a:r>
          <a:endParaRPr lang="it-IT" sz="1600" kern="1200" dirty="0"/>
        </a:p>
      </dsp:txBody>
      <dsp:txXfrm>
        <a:off x="932191" y="3825482"/>
        <a:ext cx="8088210" cy="588673"/>
      </dsp:txXfrm>
    </dsp:sp>
    <dsp:sp modelId="{788DAEBE-9B7B-429B-B7C1-C6E6723744D0}">
      <dsp:nvSpPr>
        <dsp:cNvPr id="0" name=""/>
        <dsp:cNvSpPr/>
      </dsp:nvSpPr>
      <dsp:spPr>
        <a:xfrm>
          <a:off x="564270" y="3751898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28F3B-8A18-4508-AA23-32438CD0F699}">
      <dsp:nvSpPr>
        <dsp:cNvPr id="0" name=""/>
        <dsp:cNvSpPr/>
      </dsp:nvSpPr>
      <dsp:spPr>
        <a:xfrm>
          <a:off x="447966" y="4708381"/>
          <a:ext cx="8572434" cy="5886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726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0" kern="1200" dirty="0"/>
            <a:t>• Mancato raggiungimento obiettivi formativi/titolo di studio è giustificato motivo di licenziamento</a:t>
          </a:r>
          <a:endParaRPr lang="it-IT" sz="1600" kern="1200" dirty="0"/>
        </a:p>
      </dsp:txBody>
      <dsp:txXfrm>
        <a:off x="447966" y="4708381"/>
        <a:ext cx="8572434" cy="588673"/>
      </dsp:txXfrm>
    </dsp:sp>
    <dsp:sp modelId="{EE84808A-402C-45F0-ADC7-67F0E16290FF}">
      <dsp:nvSpPr>
        <dsp:cNvPr id="0" name=""/>
        <dsp:cNvSpPr/>
      </dsp:nvSpPr>
      <dsp:spPr>
        <a:xfrm>
          <a:off x="80045" y="4634796"/>
          <a:ext cx="735841" cy="7358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299E7B-D94D-43AF-82A4-F5C7DE174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A0CB64B-09B0-4E3E-AA70-7BEC87773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27E317-6A92-4B14-BE71-6D1A80324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67EF-C3BF-4FA8-A6D0-CA0D3D0BD625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4D46B7-827C-49D8-B3F4-8EE77F4C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6C5201-EFDA-41CE-851F-39FA4A0D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384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3F8A31-13B2-4FDD-8C64-905BD732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A36731-10F0-49D0-A0B7-7C8B66B4E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744D64-125E-4F3F-AACC-30D6E184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58CD6-08D3-4CC9-9591-416686786ECE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51D874-9EA7-4300-872C-9AC8BFA04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CB6A99-20B0-4319-B153-B1E2979B6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482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64A630-AB45-42C4-8B84-16B86D812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B64A374-F5EC-4D78-8EBA-1F6A6F2D6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08A7E4-8FC3-4509-B5BD-E674FFBEC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FBAB-6245-4351-BA93-1ADC27074DBD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D6467A-E40B-4F1D-9FFC-85BCB218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13EF46-8C5E-46A9-98B1-896944B74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25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E85D8F-4FAE-4615-BC8F-796178824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4EEAD2-4D4F-4B01-8C17-5FD16F395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BB669D7-7B85-4C86-A0FA-61691E145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7AA4A15-AB63-4046-AEDA-44C3B7301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3B00-100A-40B4-859F-9F9B526A8367}" type="datetime1">
              <a:rPr lang="it-IT" smtClean="0"/>
              <a:t>25/10/2017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9866D7C-C358-4703-9E8F-5EB55302B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B66A7E-6009-4944-AC60-C6198136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00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4016DE-0A4B-4BC9-8EDC-A7B454D6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3DCC23-8243-4A23-8C50-A8153AB1C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3277A31-D62A-4CA9-8E8E-1C9033C8B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B2D2E9A-EE7D-4577-A88E-658B9EF7B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064D62D-8F9B-427D-A2E2-133460B2E3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83CA391-BEFB-4A74-AACB-DD91958E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C5C30-8164-4B8B-919C-E01170950B3A}" type="datetime1">
              <a:rPr lang="it-IT" smtClean="0"/>
              <a:t>25/10/2017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43488F5-EC2D-4F2B-9CFE-408219F1E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B5D947-7BE0-44ED-9EA2-A2B332A6C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972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101FC6-1114-42E3-97C4-22B06416C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B021AD7-5BE3-4DF6-B7A1-A789EE68C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AB3C-D6B0-4AA8-9E52-4F10EACC3D86}" type="datetime1">
              <a:rPr lang="it-IT" smtClean="0"/>
              <a:t>25/10/2017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23BD840-89BE-4AED-B750-77391128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AB3AB7-800B-48E0-B833-48D09EA27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508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D77CBEE-144F-41C4-A3B9-68D8B221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F7F1-9086-479C-8DC9-A7D0DF7A89BD}" type="datetime1">
              <a:rPr lang="it-IT" smtClean="0"/>
              <a:t>25/10/2017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D75B466-75DB-47A6-91A5-41B3C309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EEC8395-024C-48D9-8FE4-64C729515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8733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3E4674-B158-4489-9A77-D13E8F7A6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AD328F2-A82E-4C5B-B5A0-3245286E3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FED628-2782-4B61-BC7E-A1DE27372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C165190-D5B4-4BB8-A15C-0F888FAB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78C0-345F-4F11-8524-8BF6C24CCBE7}" type="datetime1">
              <a:rPr lang="it-IT" smtClean="0"/>
              <a:t>25/10/2017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A55A9F-7C28-4BD3-82EE-F31A4547C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4AD181A-8952-4BE2-A866-68E3186A9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908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410021-B39C-479D-AF72-E65FC66D6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705A691-E1DB-4B77-889A-1FD6ADD049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AFFF44D-8E4E-472A-990A-F540331CC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32348C-3DB8-435E-83D3-E6845474C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2BE4F-0624-4474-9E32-9A501F23DDD3}" type="datetime1">
              <a:rPr lang="it-IT" smtClean="0"/>
              <a:t>25/10/2017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08E3C99-4772-4732-995D-57C21E3C3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160B38-F9EC-45FF-87D9-ED96563A0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825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4C2ACA-0070-43F2-B61A-E43C4F035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A4953B-9D7A-4A3B-A289-AF2F6781D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49BF8D-004E-4A8A-BF84-21990AC22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36C70-444A-4C9D-86DE-C1CF43FEE0BA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9BA531-3FBF-492F-B839-FFCA50167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A1F367-A1D3-436A-A6FE-34B9264C3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015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FE2F930-82CC-4416-99AB-AFE48AC3A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D7C3244-2B3F-471F-9A99-E4F99269B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364F0C-5849-4FB6-A72B-B14A08181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0BBEA-1933-4355-B348-346938EC08E9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59221C-BFA8-43AC-B84D-BD61F0B1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BB0329-A1A5-4143-80C3-9E996BE26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51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32B83D7-240C-461B-959A-B7A04FFF1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207495B-F249-4005-8CC3-5632A7945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6AB28E-0970-4162-986E-1DA68B31B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A458-8976-4390-913B-0DB145C69B32}" type="datetime1">
              <a:rPr lang="it-IT" smtClean="0"/>
              <a:t>25/10/2017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4D7C9B-7AE7-473F-B4DA-6B7D60FA0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028A90-445B-41CC-BC33-C1CB5B95A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CF226-B43C-487E-BE50-50321EEA20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08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clavoro.gov.it/Normative/Decreto_Legislativo_15_giugno_2015_n.81.pdf" TargetMode="External"/><Relationship Id="rId2" Type="http://schemas.openxmlformats.org/officeDocument/2006/relationships/hyperlink" Target="https://www.cliclavoro.gov.it/NormeContratti/Contratti/Pagine/Contratto-di-Apprendistato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iclavoro.gov.it/Normative/Messaggio-INPS-16-giugno-2017-n.2499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clavoro.gov.it/Normative/Circolare-INPS-10-luglio-2017-n.109.pdf" TargetMode="External"/><Relationship Id="rId2" Type="http://schemas.openxmlformats.org/officeDocument/2006/relationships/hyperlink" Target="https://www.cliclavoro.gov.it/Normative/Legge-11-dicembre-2016-n.232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clavoro.gov.it/Normative/Messaggio-INPS-31-maggio-2017-n.2243.pdf" TargetMode="External"/><Relationship Id="rId2" Type="http://schemas.openxmlformats.org/officeDocument/2006/relationships/hyperlink" Target="https://www.cliclavoro.gov.it/Normative/Decreto_Legislativo_15_giugno_2015_n.8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iclavoro.gov.it/Normative/Decreto_Legislativo_15_giugno_2015_n.81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clavoro.gov.it/Normative/Decreto_Legislativo_15_giugno_2015_n.81.pdf" TargetMode="External"/><Relationship Id="rId2" Type="http://schemas.openxmlformats.org/officeDocument/2006/relationships/hyperlink" Target="https://www.cliclavoro.gov.it/Normative/Legge_12_marzo_1999_n.68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orologio, oggetto&#10;&#10;Descrizione generata con affidabilità molto elevata">
            <a:extLst>
              <a:ext uri="{FF2B5EF4-FFF2-40B4-BE49-F238E27FC236}">
                <a16:creationId xmlns:a16="http://schemas.microsoft.com/office/drawing/2014/main" id="{7AC2527C-2586-45CB-B829-793C61BDF8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0" r="2" b="8450"/>
          <a:stretch/>
        </p:blipFill>
        <p:spPr>
          <a:xfrm>
            <a:off x="6838122" y="4251960"/>
            <a:ext cx="5353878" cy="2606039"/>
          </a:xfrm>
          <a:prstGeom prst="rect">
            <a:avLst/>
          </a:prstGeom>
        </p:spPr>
      </p:pic>
      <p:pic>
        <p:nvPicPr>
          <p:cNvPr id="8" name="Immagine 7" descr="Immagine che contiene persona, uomo, inpiedi, interni&#10;&#10;Descrizione generata con affidabilità molto elevata">
            <a:extLst>
              <a:ext uri="{FF2B5EF4-FFF2-40B4-BE49-F238E27FC236}">
                <a16:creationId xmlns:a16="http://schemas.microsoft.com/office/drawing/2014/main" id="{A5166B74-339A-477A-8D52-77EC018286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597"/>
          <a:stretch/>
        </p:blipFill>
        <p:spPr>
          <a:xfrm>
            <a:off x="4818888" y="-479"/>
            <a:ext cx="7373112" cy="4252439"/>
          </a:xfrm>
          <a:prstGeom prst="rect">
            <a:avLst/>
          </a:prstGeom>
        </p:spPr>
      </p:pic>
      <p:sp>
        <p:nvSpPr>
          <p:cNvPr id="20" name="Freeform 3">
            <a:extLst>
              <a:ext uri="{FF2B5EF4-FFF2-40B4-BE49-F238E27FC236}">
                <a16:creationId xmlns:a16="http://schemas.microsoft.com/office/drawing/2014/main" id="{66BCEC1B-9617-4EF1-9B03-4BD43D100B8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 4">
            <a:extLst>
              <a:ext uri="{FF2B5EF4-FFF2-40B4-BE49-F238E27FC236}">
                <a16:creationId xmlns:a16="http://schemas.microsoft.com/office/drawing/2014/main" id="{CCBFD80B-276C-4775-A363-20693A7CF95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728153C-C610-46A0-8658-E576EC12E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417" y="2005306"/>
            <a:ext cx="5334871" cy="1651635"/>
          </a:xfrm>
        </p:spPr>
        <p:txBody>
          <a:bodyPr anchor="t">
            <a:normAutofit/>
          </a:bodyPr>
          <a:lstStyle/>
          <a:p>
            <a:pPr algn="l"/>
            <a:r>
              <a:rPr lang="it-IT" sz="5400" dirty="0">
                <a:solidFill>
                  <a:schemeClr val="bg1"/>
                </a:solidFill>
                <a:latin typeface="Century Gothic" panose="020B0502020202020204" pitchFamily="34" charset="0"/>
              </a:rPr>
              <a:t>Apprendistato nord - est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8BD83F8-9737-4361-8A0E-E7CEB7157A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1512" y="1320800"/>
            <a:ext cx="4167376" cy="554604"/>
          </a:xfrm>
        </p:spPr>
        <p:txBody>
          <a:bodyPr anchor="b">
            <a:normAutofit/>
          </a:bodyPr>
          <a:lstStyle/>
          <a:p>
            <a:pPr algn="l"/>
            <a:r>
              <a:rPr lang="it-IT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PROGETTO</a:t>
            </a:r>
            <a:endParaRPr lang="it-IT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ottotitolo 2">
            <a:extLst>
              <a:ext uri="{FF2B5EF4-FFF2-40B4-BE49-F238E27FC236}">
                <a16:creationId xmlns:a16="http://schemas.microsoft.com/office/drawing/2014/main" id="{1E57583B-1D7C-4DCB-8786-D3623E90D8EA}"/>
              </a:ext>
            </a:extLst>
          </p:cNvPr>
          <p:cNvSpPr txBox="1">
            <a:spLocks/>
          </p:cNvSpPr>
          <p:nvPr/>
        </p:nvSpPr>
        <p:spPr>
          <a:xfrm>
            <a:off x="906417" y="4986613"/>
            <a:ext cx="6276110" cy="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Le opportunità per le imprese</a:t>
            </a:r>
          </a:p>
        </p:txBody>
      </p:sp>
    </p:spTree>
    <p:extLst>
      <p:ext uri="{BB962C8B-B14F-4D97-AF65-F5344CB8AC3E}">
        <p14:creationId xmlns:p14="http://schemas.microsoft.com/office/powerpoint/2010/main" val="1847431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5632" y="-221301"/>
            <a:ext cx="9721029" cy="1062130"/>
          </a:xfr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z="3200" b="1" i="1" cap="none" dirty="0"/>
              <a:t>Gli incentivi per il contratto di apprendistato/1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683064"/>
              </p:ext>
            </p:extLst>
          </p:nvPr>
        </p:nvGraphicFramePr>
        <p:xfrm>
          <a:off x="2451099" y="951528"/>
          <a:ext cx="9110279" cy="5501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data 5">
            <a:extLst>
              <a:ext uri="{FF2B5EF4-FFF2-40B4-BE49-F238E27FC236}">
                <a16:creationId xmlns:a16="http://schemas.microsoft.com/office/drawing/2014/main" id="{18AA3D5B-C2F6-471B-ADB8-07D40AE1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5" name="Segnaposto numero diapositiva 6">
            <a:extLst>
              <a:ext uri="{FF2B5EF4-FFF2-40B4-BE49-F238E27FC236}">
                <a16:creationId xmlns:a16="http://schemas.microsoft.com/office/drawing/2014/main" id="{664C4E6F-1D03-4CA1-B831-3A8869B9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it-IT" sz="1000" b="1" dirty="0" smtClean="0">
                <a:solidFill>
                  <a:schemeClr val="tx1"/>
                </a:solidFill>
              </a:rPr>
              <a:t>10</a:t>
            </a:r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01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46960" y="574767"/>
            <a:ext cx="7520940" cy="4105711"/>
          </a:xfrm>
        </p:spPr>
        <p:txBody>
          <a:bodyPr/>
          <a:lstStyle/>
          <a:p>
            <a:pPr lvl="0"/>
            <a:endParaRPr lang="it-IT" b="0" dirty="0"/>
          </a:p>
          <a:p>
            <a:endParaRPr lang="it-IT" dirty="0"/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734632405"/>
              </p:ext>
            </p:extLst>
          </p:nvPr>
        </p:nvGraphicFramePr>
        <p:xfrm>
          <a:off x="2346053" y="914399"/>
          <a:ext cx="9099713" cy="5591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1"/>
          <p:cNvSpPr txBox="1">
            <a:spLocks/>
          </p:cNvSpPr>
          <p:nvPr/>
        </p:nvSpPr>
        <p:spPr>
          <a:xfrm>
            <a:off x="2258059" y="339635"/>
            <a:ext cx="9481995" cy="54864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1" i="1" cap="none">
                <a:ln w="3175" cmpd="sng">
                  <a:noFill/>
                </a:ln>
                <a:effectLst/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Gli incentivi per il contratto di apprendistato/2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8AA3D5B-C2F6-471B-ADB8-07D40AE1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4C4E6F-1D03-4CA1-B831-3A8869B9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it-IT" sz="1000" b="1" dirty="0" smtClean="0">
                <a:solidFill>
                  <a:schemeClr val="tx1"/>
                </a:solidFill>
              </a:rPr>
              <a:t>11</a:t>
            </a:r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0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9FFF76-0FAA-4BB7-A733-10BA9EE19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8441" y="362871"/>
            <a:ext cx="6063556" cy="674254"/>
          </a:xfrm>
        </p:spPr>
        <p:txBody>
          <a:bodyPr>
            <a:noAutofit/>
          </a:bodyPr>
          <a:lstStyle/>
          <a:p>
            <a:r>
              <a:rPr lang="it-IT" sz="4000" b="1" i="1" cap="none" dirty="0"/>
              <a:t>il sistema degli incentivi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387FEFE1-FFF2-4F62-AA7F-A79BBBEE1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830" y="1427016"/>
            <a:ext cx="11410806" cy="21890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/>
              <a:t>Per le tre tipologie di </a:t>
            </a:r>
            <a:r>
              <a:rPr lang="it-IT" sz="2400" b="1" dirty="0">
                <a:hlinkClick r:id="rId2" tooltip="Cliclavoro: Norme e contratti"/>
              </a:rPr>
              <a:t>apprendistato</a:t>
            </a:r>
            <a:r>
              <a:rPr lang="it-IT" sz="2400" b="1" dirty="0"/>
              <a:t>, </a:t>
            </a:r>
            <a:r>
              <a:rPr lang="it-IT" sz="2400" dirty="0"/>
              <a:t>disciplinate dal </a:t>
            </a:r>
            <a:r>
              <a:rPr lang="it-IT" sz="2400" dirty="0" err="1">
                <a:hlinkClick r:id="rId3" tooltip="Vai al D.Lgs. 81/2015"/>
              </a:rPr>
              <a:t>D.Lgs</a:t>
            </a:r>
            <a:r>
              <a:rPr lang="it-IT" sz="2400" dirty="0">
                <a:hlinkClick r:id="rId3" tooltip="Vai al D.Lgs. 81/2015"/>
              </a:rPr>
              <a:t> 81/2015</a:t>
            </a:r>
            <a:r>
              <a:rPr lang="it-IT" sz="2400" dirty="0"/>
              <a:t>, sono previsti una serie di </a:t>
            </a:r>
            <a:r>
              <a:rPr lang="it-IT" sz="2400" b="1" dirty="0"/>
              <a:t>incentivi </a:t>
            </a:r>
            <a:r>
              <a:rPr lang="it-IT" sz="2400" dirty="0"/>
              <a:t>ma è utile ricordare che la </a:t>
            </a:r>
            <a:r>
              <a:rPr lang="it-IT" sz="2400" b="1" dirty="0"/>
              <a:t>normativa</a:t>
            </a:r>
            <a:r>
              <a:rPr lang="it-IT" sz="2400" dirty="0"/>
              <a:t> per la regolamentazione della disciplina dell'Apprendistato è stata recepita con </a:t>
            </a:r>
            <a:r>
              <a:rPr lang="it-IT" sz="2400" b="1" dirty="0"/>
              <a:t>modalità differenti a livello regionale.</a:t>
            </a:r>
            <a:endParaRPr lang="it-IT" sz="24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2833C37-68AE-41AD-8CF2-EC42095C5273}"/>
              </a:ext>
            </a:extLst>
          </p:cNvPr>
          <p:cNvSpPr/>
          <p:nvPr/>
        </p:nvSpPr>
        <p:spPr>
          <a:xfrm>
            <a:off x="434830" y="3699172"/>
            <a:ext cx="9000115" cy="2267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</a:rPr>
              <a:t>Gli incentivi possono essere di diverso tipo: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highlight>
                  <a:srgbClr val="008000"/>
                </a:highlight>
              </a:rPr>
              <a:t>Contributivi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  <a:t>Economici e retributivi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highlight>
                  <a:srgbClr val="FF00FF"/>
                </a:highlight>
              </a:rPr>
              <a:t>Normativi</a:t>
            </a: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75000"/>
                  </a:schemeClr>
                </a:solidFill>
                <a:highlight>
                  <a:srgbClr val="FF0000"/>
                </a:highlight>
              </a:rPr>
              <a:t>Fiscali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08BFC14-8D42-499E-9A5B-0B9586CE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23109" cy="365125"/>
          </a:xfrm>
          <a:noFill/>
        </p:spPr>
        <p:txBody>
          <a:bodyPr/>
          <a:lstStyle/>
          <a:p>
            <a:pPr algn="l"/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81FD72D-7195-42BE-85F6-F9EED197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9782" y="6356350"/>
            <a:ext cx="284018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2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2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7F5E9B0E-CE13-4CFA-B35F-0045D1DD9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75" y="1454061"/>
            <a:ext cx="10219316" cy="4516577"/>
          </a:xfrm>
        </p:spPr>
        <p:txBody>
          <a:bodyPr>
            <a:noAutofit/>
          </a:bodyPr>
          <a:lstStyle/>
          <a:p>
            <a:r>
              <a:rPr lang="it-IT" sz="2400" dirty="0">
                <a:effectLst/>
              </a:rPr>
              <a:t>I datori di lavoro usufruiscono di una contribuzione a loro carico, per tutta la durata dell’apprendistato, pari al </a:t>
            </a:r>
            <a:r>
              <a:rPr lang="it-IT" sz="2400" b="1" dirty="0">
                <a:effectLst/>
              </a:rPr>
              <a:t>11,31%</a:t>
            </a:r>
            <a:r>
              <a:rPr lang="it-IT" sz="2400" dirty="0">
                <a:effectLst/>
              </a:rPr>
              <a:t> della retribuzione imponibile ai fini previdenziali (mentre la quota a carico dell’apprendista è pari al 5,84%) a decorrere dall’1/1/13. Al termine del periodo di apprendistato l’agevolazione contributiva viene riconosciuta anche per i dodici mesi successivi.</a:t>
            </a:r>
          </a:p>
          <a:p>
            <a:r>
              <a:rPr lang="it-IT" sz="2400" dirty="0">
                <a:effectLst/>
              </a:rPr>
              <a:t>Con il </a:t>
            </a:r>
            <a:r>
              <a:rPr lang="it-IT" sz="2400" dirty="0">
                <a:effectLst/>
                <a:hlinkClick r:id="rId2" tooltip="Vai al messaggio"/>
              </a:rPr>
              <a:t>messaggio n.2499/2017</a:t>
            </a:r>
            <a:r>
              <a:rPr lang="it-IT" sz="2400" dirty="0">
                <a:effectLst/>
              </a:rPr>
              <a:t> l'INPS ha confermato poi che, fino al 31/12/17, i datori di lavoro che assumono con contratto di apprendistato di primo livello avranno riconosciuti un'aliquota ridotta pari al 5% e l'esonero dal versamento del ticket di licenziamento, come previsto nell'articolo 52 del D.lgs. 150/2015.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6EBDD5F-6622-4720-866D-7F08ED11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0581" y="394095"/>
            <a:ext cx="5962794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008000"/>
                </a:highlight>
              </a:rPr>
              <a:t>Incentivi contributivi 1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2C8D88C8-F6D6-462E-B6D3-2C49B0C90B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6B42F6-2C73-4A20-A6DC-E4EF19F55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smtClean="0">
                <a:solidFill>
                  <a:schemeClr val="tx1"/>
                </a:solidFill>
              </a:rPr>
              <a:t>3</a:t>
            </a:fld>
            <a:endParaRPr lang="it-IT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38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3B466529-907C-42D9-BD27-698FB1B58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357" y="937491"/>
            <a:ext cx="10219316" cy="4950692"/>
          </a:xfrm>
        </p:spPr>
        <p:txBody>
          <a:bodyPr>
            <a:noAutofit/>
          </a:bodyPr>
          <a:lstStyle/>
          <a:p>
            <a:r>
              <a:rPr lang="it-IT" sz="2400" dirty="0">
                <a:effectLst/>
              </a:rPr>
              <a:t>Per il 2017, la </a:t>
            </a:r>
            <a:r>
              <a:rPr lang="it-IT" sz="2400" dirty="0">
                <a:effectLst/>
                <a:hlinkClick r:id="rId2" tooltip="Vai alla Legge"/>
              </a:rPr>
              <a:t>Legge n.232/2016</a:t>
            </a:r>
            <a:r>
              <a:rPr lang="it-IT" sz="2400" dirty="0">
                <a:effectLst/>
              </a:rPr>
              <a:t> ha introdotto un regime agevolativo per l’apprendistato per la qualifica e il diploma. L'incentivo spetta, nello specifico, per le assunzioni fatte a partire dal 1/1/17 e fino al 31/12/18 con contratto a tempo indeterminato - anche in apprendistato - </a:t>
            </a:r>
            <a:r>
              <a:rPr lang="it-IT" sz="2400" u="sng" dirty="0">
                <a:effectLst/>
              </a:rPr>
              <a:t>di giovani che hanno svolto, presso il medesimo datore di lavoro, attività di alternanza scuola-lavoro</a:t>
            </a:r>
            <a:r>
              <a:rPr lang="it-IT" sz="2400" dirty="0">
                <a:effectLst/>
              </a:rPr>
              <a:t> o periodi di apprendistato per la qualifica e il diploma. Il titolo di studio deve esser stato acquisito da non più di sei mesi.</a:t>
            </a:r>
            <a:r>
              <a:rPr lang="it-IT" sz="2400" dirty="0"/>
              <a:t> </a:t>
            </a:r>
            <a:r>
              <a:rPr lang="it-IT" sz="2400" dirty="0">
                <a:effectLst/>
              </a:rPr>
              <a:t>L’agevolazione consiste nell’</a:t>
            </a:r>
            <a:r>
              <a:rPr lang="it-IT" sz="2400" b="1" dirty="0">
                <a:effectLst/>
              </a:rPr>
              <a:t>esonero triennale</a:t>
            </a:r>
            <a:r>
              <a:rPr lang="it-IT" sz="2400" dirty="0">
                <a:effectLst/>
              </a:rPr>
              <a:t> dal versamento dei contributi previdenziali a carico del datore di lavoro, con esclusione dei premi e contributi dovuti all’INAIL, nel limite massimo di € 3.250 su base annua. L'INPS ha spiegato nella </a:t>
            </a:r>
            <a:r>
              <a:rPr lang="it-IT" sz="2400" dirty="0">
                <a:effectLst/>
                <a:hlinkClick r:id="rId3" tooltip="Vai alla circolare"/>
              </a:rPr>
              <a:t>circolare n.109/2017</a:t>
            </a:r>
            <a:r>
              <a:rPr lang="it-IT" sz="2400" dirty="0">
                <a:effectLst/>
              </a:rPr>
              <a:t> come usufruire dell'esonero. 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B5929CD7-EF56-4CC5-B3EB-DADCA0585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63236"/>
            <a:ext cx="5962794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008000"/>
                </a:highlight>
              </a:rPr>
              <a:t>Incentivi contributivi 2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74F846E3-8EC9-4134-9893-50580C429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7A8D11-D230-4F15-8FD2-A1C73C87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4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1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D70F932-4AF1-475B-A3A0-9DFBF7E36587}"/>
              </a:ext>
            </a:extLst>
          </p:cNvPr>
          <p:cNvSpPr/>
          <p:nvPr/>
        </p:nvSpPr>
        <p:spPr>
          <a:xfrm>
            <a:off x="443344" y="1411852"/>
            <a:ext cx="107788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</a:pPr>
            <a:r>
              <a:rPr lang="it-IT" sz="2400" dirty="0">
                <a:solidFill>
                  <a:srgbClr val="146194">
                    <a:lumMod val="75000"/>
                  </a:srgbClr>
                </a:solidFill>
              </a:rPr>
              <a:t>Il </a:t>
            </a:r>
            <a:r>
              <a:rPr lang="it-IT" sz="2400" dirty="0" err="1">
                <a:solidFill>
                  <a:srgbClr val="146194">
                    <a:lumMod val="75000"/>
                  </a:srgbClr>
                </a:solidFill>
                <a:hlinkClick r:id="rId2" tooltip="Vai al D.Lgs. 81/2015"/>
              </a:rPr>
              <a:t>D.Lgs</a:t>
            </a:r>
            <a:r>
              <a:rPr lang="it-IT" sz="2400" dirty="0">
                <a:solidFill>
                  <a:srgbClr val="146194">
                    <a:lumMod val="75000"/>
                  </a:srgbClr>
                </a:solidFill>
                <a:hlinkClick r:id="rId2" tooltip="Vai al D.Lgs. 81/2015"/>
              </a:rPr>
              <a:t> 81/2015</a:t>
            </a:r>
            <a:r>
              <a:rPr lang="it-IT" sz="2400" dirty="0">
                <a:solidFill>
                  <a:srgbClr val="146194">
                    <a:lumMod val="75000"/>
                  </a:srgbClr>
                </a:solidFill>
              </a:rPr>
              <a:t> prevede la possibilità di assumere in apprendistato persone disoccupate ai fini della loro qualificazione o riqualificazione, a prescindere dall'età anagrafica posseduta al momento dell'assunzione. L'INPS ha chiarito con il </a:t>
            </a:r>
            <a:r>
              <a:rPr lang="it-IT" sz="2400" dirty="0">
                <a:solidFill>
                  <a:srgbClr val="146194">
                    <a:lumMod val="75000"/>
                  </a:srgbClr>
                </a:solidFill>
                <a:hlinkClick r:id="rId3" tooltip="Vai al messaggio"/>
              </a:rPr>
              <a:t>messaggio n.2243/2017</a:t>
            </a:r>
            <a:r>
              <a:rPr lang="it-IT" sz="2400" dirty="0">
                <a:solidFill>
                  <a:srgbClr val="146194">
                    <a:lumMod val="75000"/>
                  </a:srgbClr>
                </a:solidFill>
              </a:rPr>
              <a:t> che in questi casi il regime contributivo è il medesimo previsto dalla disciplina vigente per le assunzioni in apprendistato professionalizzante sulla base del regime ordinario, fatta eccezione per le specifiche deroghe espressamente contemplate dalla legge.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CA21306-222D-46A9-954A-D0DA4DE4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873" y="318655"/>
            <a:ext cx="5962794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008000"/>
                </a:highlight>
              </a:rPr>
              <a:t>Incentivi contributivi 3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B8290FE-777D-4899-A174-BD2C201EE0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24F343-DD0B-429B-914F-B0377DEE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5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2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E96C5DD-0C4F-4047-A04F-FD30E739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4" y="221673"/>
            <a:ext cx="7916285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  <a:t>Incentivi economici e retributivi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DF005B04-9E29-4981-82B8-632B97A87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05190"/>
            <a:ext cx="10515600" cy="4351338"/>
          </a:xfrm>
        </p:spPr>
        <p:txBody>
          <a:bodyPr>
            <a:normAutofit/>
          </a:bodyPr>
          <a:lstStyle/>
          <a:p>
            <a:r>
              <a:rPr lang="it-IT" sz="2400" dirty="0">
                <a:effectLst/>
              </a:rPr>
              <a:t>Il </a:t>
            </a:r>
            <a:r>
              <a:rPr lang="it-IT" sz="2400" dirty="0" err="1">
                <a:effectLst/>
                <a:hlinkClick r:id="rId2" tooltip="Vai al D.Lgs. 81/2015"/>
              </a:rPr>
              <a:t>D.Lgs</a:t>
            </a:r>
            <a:r>
              <a:rPr lang="it-IT" sz="2400" dirty="0">
                <a:effectLst/>
                <a:hlinkClick r:id="rId2" tooltip="Vai al D.Lgs. 81/2015"/>
              </a:rPr>
              <a:t> 81/2015</a:t>
            </a:r>
            <a:r>
              <a:rPr lang="it-IT" sz="2400" dirty="0">
                <a:effectLst/>
              </a:rPr>
              <a:t> permette di assumere l’apprendista inquadrandolo fino a </a:t>
            </a:r>
            <a:r>
              <a:rPr lang="it-IT" sz="2400" b="1" dirty="0">
                <a:effectLst/>
              </a:rPr>
              <a:t>due livelli inferiori</a:t>
            </a:r>
            <a:r>
              <a:rPr lang="it-IT" sz="2400" dirty="0">
                <a:effectLst/>
              </a:rPr>
              <a:t> rispetto alla categoria di destinazione a cui è finalizzato il contratto, in base alle modalità definite dalla contrattazione collettiva di livello interconfederale o nazionale. È sempre la contrattazione collettiva a stabilire, poi, le regole di avanzamento retributivo. 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In maniera alternativa rispetto al </a:t>
            </a:r>
            <a:r>
              <a:rPr lang="it-IT" sz="2400" dirty="0" err="1">
                <a:effectLst/>
              </a:rPr>
              <a:t>sottoinquadramento</a:t>
            </a:r>
            <a:r>
              <a:rPr lang="it-IT" sz="2400" dirty="0">
                <a:effectLst/>
              </a:rPr>
              <a:t>, la contrattazione collettiva può stabilire la retribuzione dell'apprendista in </a:t>
            </a:r>
            <a:r>
              <a:rPr lang="it-IT" sz="2400" b="1" dirty="0">
                <a:effectLst/>
              </a:rPr>
              <a:t>misura percentuale</a:t>
            </a:r>
            <a:r>
              <a:rPr lang="it-IT" sz="2400" dirty="0">
                <a:effectLst/>
              </a:rPr>
              <a:t> e in modo graduale all'anzianità di servizio. </a:t>
            </a:r>
            <a:endParaRPr lang="it-IT" sz="2400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9F5D1AB6-9343-4F71-AC75-49586E5985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28BE950-6EB3-46F5-841C-F259381F7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6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9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972102C-5BA2-41A1-A721-C4BD7B38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5708" y="387927"/>
            <a:ext cx="4674321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FF00FF"/>
                </a:highlight>
              </a:rPr>
              <a:t>Incentivi normativi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F07B3A3B-D287-4A1E-A8E4-DCAEDE334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419" y="1174460"/>
            <a:ext cx="10515600" cy="3937867"/>
          </a:xfrm>
        </p:spPr>
        <p:txBody>
          <a:bodyPr>
            <a:normAutofit/>
          </a:bodyPr>
          <a:lstStyle/>
          <a:p>
            <a:r>
              <a:rPr lang="it-IT" sz="2400" dirty="0">
                <a:effectLst/>
              </a:rPr>
              <a:t>Gli assunti con contratto di apprendistato non rientrano, per tutta la durata del periodo formativo, nella </a:t>
            </a:r>
            <a:r>
              <a:rPr lang="it-IT" sz="2400" b="1" dirty="0">
                <a:effectLst/>
              </a:rPr>
              <a:t>base di calcolo</a:t>
            </a:r>
            <a:r>
              <a:rPr lang="it-IT" sz="2400" dirty="0">
                <a:effectLst/>
              </a:rPr>
              <a:t> per l’applicazione di particolari istituti previsti dalla legge o dalla contrattazione collettiva: ciò significa, ad esempio, che ai fini del computo dell’aliquota dei disabili, prevista dalla </a:t>
            </a:r>
            <a:r>
              <a:rPr lang="it-IT" sz="2400" dirty="0">
                <a:effectLst/>
                <a:hlinkClick r:id="rId2" tooltip="vai alla legge"/>
              </a:rPr>
              <a:t>legge n. 68/1999</a:t>
            </a:r>
            <a:r>
              <a:rPr lang="it-IT" sz="2400" dirty="0">
                <a:effectLst/>
              </a:rPr>
              <a:t>  non sono presi in considerazione gli apprendisti. </a:t>
            </a:r>
          </a:p>
          <a:p>
            <a:r>
              <a:rPr lang="it-IT" sz="2400" dirty="0">
                <a:effectLst/>
              </a:rPr>
              <a:t>Il </a:t>
            </a:r>
            <a:r>
              <a:rPr lang="it-IT" sz="2400" dirty="0">
                <a:effectLst/>
                <a:hlinkClick r:id="rId3" tooltip="Vai al Decreto"/>
              </a:rPr>
              <a:t>Decreto Legislativo 81/2015</a:t>
            </a:r>
            <a:r>
              <a:rPr lang="it-IT" sz="2400" dirty="0">
                <a:effectLst/>
              </a:rPr>
              <a:t> ha poi previsto che siano esclusi dagli obblighi di stabilizzazione gli apprendisti assunti con le tipologie dell’apprendistato per la qualifica e il diploma.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4EBE745D-ECA7-49E4-8167-1FD40BE983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5289FE-2BEE-4800-8510-818D4D39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7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83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B3432BF-9AB1-4B94-947C-7CCFE9C25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00" y="637309"/>
            <a:ext cx="3746066" cy="674254"/>
          </a:xfrm>
        </p:spPr>
        <p:txBody>
          <a:bodyPr>
            <a:noAutofit/>
          </a:bodyPr>
          <a:lstStyle/>
          <a:p>
            <a:r>
              <a:rPr lang="it-IT" sz="4000" i="1" cap="none" dirty="0">
                <a:solidFill>
                  <a:schemeClr val="accent1">
                    <a:lumMod val="75000"/>
                  </a:schemeClr>
                </a:solidFill>
                <a:highlight>
                  <a:srgbClr val="FF0000"/>
                </a:highlight>
              </a:rPr>
              <a:t>Incentivi fiscali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98616F0C-B46C-44CF-ACC4-9088E9C4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5830"/>
          </a:xfrm>
        </p:spPr>
        <p:txBody>
          <a:bodyPr>
            <a:normAutofit/>
          </a:bodyPr>
          <a:lstStyle/>
          <a:p>
            <a:r>
              <a:rPr lang="it-IT" sz="2400" dirty="0">
                <a:effectLst/>
              </a:rPr>
              <a:t>Le spese sostenute per la formazione degli apprendisti sono escluse dalla base per il calcolo dell’IRAP.</a:t>
            </a:r>
            <a:endParaRPr lang="it-IT" sz="2400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8AA3D5B-C2F6-471B-ADB8-07D40AE1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64C4E6F-1D03-4CA1-B831-3A8869B9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ACF226-B43C-487E-BE50-50321EEA20E5}" type="slidenum">
              <a:rPr lang="it-IT" sz="1000" b="1" smtClean="0">
                <a:solidFill>
                  <a:schemeClr val="tx1"/>
                </a:solidFill>
              </a:rPr>
              <a:t>8</a:t>
            </a:fld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29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3986" y="149600"/>
            <a:ext cx="11330151" cy="548640"/>
          </a:xfr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z="3200" b="1" i="1" cap="none" dirty="0"/>
              <a:t> </a:t>
            </a:r>
            <a:br>
              <a:rPr lang="it-IT" sz="3200" b="1" i="1" cap="none" dirty="0"/>
            </a:br>
            <a:r>
              <a:rPr lang="it-IT" sz="3200" b="1" i="1" cap="none" dirty="0"/>
              <a:t>Benefici del contratto di apprendistato </a:t>
            </a:r>
            <a:r>
              <a:rPr lang="it-IT" sz="3200" b="1" i="1" cap="none" dirty="0"/>
              <a:t>per </a:t>
            </a:r>
            <a:r>
              <a:rPr lang="it-IT" sz="3200" b="1" i="1" cap="none" dirty="0"/>
              <a:t>le </a:t>
            </a:r>
            <a:r>
              <a:rPr lang="it-IT" sz="3200" b="1" i="1" cap="none" dirty="0" smtClean="0"/>
              <a:t>imprese</a:t>
            </a:r>
            <a:endParaRPr lang="it-IT" sz="3200" b="1" i="1" cap="none" dirty="0"/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2265891464"/>
              </p:ext>
            </p:extLst>
          </p:nvPr>
        </p:nvGraphicFramePr>
        <p:xfrm>
          <a:off x="2105001" y="972718"/>
          <a:ext cx="9393316" cy="5543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data 5">
            <a:extLst>
              <a:ext uri="{FF2B5EF4-FFF2-40B4-BE49-F238E27FC236}">
                <a16:creationId xmlns:a16="http://schemas.microsoft.com/office/drawing/2014/main" id="{18AA3D5B-C2F6-471B-ADB8-07D40AE1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36964" cy="365125"/>
          </a:xfrm>
          <a:noFill/>
        </p:spPr>
        <p:txBody>
          <a:bodyPr/>
          <a:lstStyle/>
          <a:p>
            <a:r>
              <a:rPr lang="it-IT" b="1" dirty="0">
                <a:solidFill>
                  <a:schemeClr val="tx1"/>
                </a:solidFill>
              </a:rPr>
              <a:t>Luigi De Tommasi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664C4E6F-1D03-4CA1-B831-3A8869B9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it-IT" sz="1000" b="1" dirty="0" smtClean="0">
                <a:solidFill>
                  <a:schemeClr val="tx1"/>
                </a:solidFill>
              </a:rPr>
              <a:t>9</a:t>
            </a:r>
            <a:endParaRPr lang="it-IT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911183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390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Wingdings 3</vt:lpstr>
      <vt:lpstr>Sezione</vt:lpstr>
      <vt:lpstr>Tema di Office</vt:lpstr>
      <vt:lpstr>Apprendistato nord - est</vt:lpstr>
      <vt:lpstr>il sistema degli incentivi</vt:lpstr>
      <vt:lpstr>Incentivi contributivi 1</vt:lpstr>
      <vt:lpstr>Incentivi contributivi 2</vt:lpstr>
      <vt:lpstr>Incentivi contributivi 3</vt:lpstr>
      <vt:lpstr>Incentivi economici e retributivi</vt:lpstr>
      <vt:lpstr>Incentivi normativi</vt:lpstr>
      <vt:lpstr>Incentivi fiscali</vt:lpstr>
      <vt:lpstr>  Benefici del contratto di apprendistato per le imprese</vt:lpstr>
      <vt:lpstr>Gli incentivi per il contratto di apprendistato/1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Apprendistato nord - est</dc:title>
  <dc:creator>jijo</dc:creator>
  <cp:lastModifiedBy>vicario</cp:lastModifiedBy>
  <cp:revision>8</cp:revision>
  <dcterms:created xsi:type="dcterms:W3CDTF">2017-10-10T14:34:45Z</dcterms:created>
  <dcterms:modified xsi:type="dcterms:W3CDTF">2017-10-25T07:56:42Z</dcterms:modified>
</cp:coreProperties>
</file>